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4" r:id="rId1"/>
    <p:sldMasterId id="2147483978" r:id="rId2"/>
    <p:sldMasterId id="2147484004" r:id="rId3"/>
    <p:sldMasterId id="2147484018" r:id="rId4"/>
    <p:sldMasterId id="2147484046" r:id="rId5"/>
  </p:sldMasterIdLst>
  <p:notesMasterIdLst>
    <p:notesMasterId r:id="rId136"/>
  </p:notesMasterIdLst>
  <p:sldIdLst>
    <p:sldId id="944" r:id="rId6"/>
    <p:sldId id="2147483647" r:id="rId7"/>
    <p:sldId id="256" r:id="rId8"/>
    <p:sldId id="260" r:id="rId9"/>
    <p:sldId id="2147483644" r:id="rId10"/>
    <p:sldId id="360" r:id="rId11"/>
    <p:sldId id="265" r:id="rId12"/>
    <p:sldId id="752" r:id="rId13"/>
    <p:sldId id="355" r:id="rId14"/>
    <p:sldId id="356" r:id="rId15"/>
    <p:sldId id="357" r:id="rId16"/>
    <p:sldId id="358" r:id="rId17"/>
    <p:sldId id="293" r:id="rId18"/>
    <p:sldId id="288" r:id="rId19"/>
    <p:sldId id="359" r:id="rId20"/>
    <p:sldId id="294" r:id="rId21"/>
    <p:sldId id="291" r:id="rId22"/>
    <p:sldId id="2147471552" r:id="rId23"/>
    <p:sldId id="2147471581" r:id="rId24"/>
    <p:sldId id="2147471584" r:id="rId25"/>
    <p:sldId id="1097" r:id="rId26"/>
    <p:sldId id="289" r:id="rId27"/>
    <p:sldId id="2147471556" r:id="rId28"/>
    <p:sldId id="2147471557" r:id="rId29"/>
    <p:sldId id="290" r:id="rId30"/>
    <p:sldId id="2147471594" r:id="rId31"/>
    <p:sldId id="2147471596" r:id="rId32"/>
    <p:sldId id="292" r:id="rId33"/>
    <p:sldId id="259" r:id="rId34"/>
    <p:sldId id="258" r:id="rId35"/>
    <p:sldId id="272" r:id="rId36"/>
    <p:sldId id="274" r:id="rId37"/>
    <p:sldId id="273" r:id="rId38"/>
    <p:sldId id="2147471609" r:id="rId39"/>
    <p:sldId id="299" r:id="rId40"/>
    <p:sldId id="298" r:id="rId41"/>
    <p:sldId id="301" r:id="rId42"/>
    <p:sldId id="275" r:id="rId43"/>
    <p:sldId id="2147471723" r:id="rId44"/>
    <p:sldId id="2147471724" r:id="rId45"/>
    <p:sldId id="2147471726" r:id="rId46"/>
    <p:sldId id="2147471727" r:id="rId47"/>
    <p:sldId id="2147471728" r:id="rId48"/>
    <p:sldId id="2147471729" r:id="rId49"/>
    <p:sldId id="281" r:id="rId50"/>
    <p:sldId id="300" r:id="rId51"/>
    <p:sldId id="276" r:id="rId52"/>
    <p:sldId id="257" r:id="rId53"/>
    <p:sldId id="305" r:id="rId54"/>
    <p:sldId id="303" r:id="rId55"/>
    <p:sldId id="306" r:id="rId56"/>
    <p:sldId id="308" r:id="rId57"/>
    <p:sldId id="304" r:id="rId58"/>
    <p:sldId id="296" r:id="rId59"/>
    <p:sldId id="2147471615" r:id="rId60"/>
    <p:sldId id="2147471616" r:id="rId61"/>
    <p:sldId id="311" r:id="rId62"/>
    <p:sldId id="2147471617" r:id="rId63"/>
    <p:sldId id="297" r:id="rId64"/>
    <p:sldId id="2147471731" r:id="rId65"/>
    <p:sldId id="282" r:id="rId66"/>
    <p:sldId id="2147471620" r:id="rId67"/>
    <p:sldId id="295" r:id="rId68"/>
    <p:sldId id="269" r:id="rId69"/>
    <p:sldId id="283" r:id="rId70"/>
    <p:sldId id="307" r:id="rId71"/>
    <p:sldId id="302" r:id="rId72"/>
    <p:sldId id="309" r:id="rId73"/>
    <p:sldId id="268" r:id="rId74"/>
    <p:sldId id="270" r:id="rId75"/>
    <p:sldId id="278" r:id="rId76"/>
    <p:sldId id="262" r:id="rId77"/>
    <p:sldId id="263" r:id="rId78"/>
    <p:sldId id="264" r:id="rId79"/>
    <p:sldId id="266" r:id="rId80"/>
    <p:sldId id="267" r:id="rId81"/>
    <p:sldId id="279" r:id="rId82"/>
    <p:sldId id="284" r:id="rId83"/>
    <p:sldId id="285" r:id="rId84"/>
    <p:sldId id="287" r:id="rId85"/>
    <p:sldId id="310" r:id="rId86"/>
    <p:sldId id="312" r:id="rId87"/>
    <p:sldId id="280" r:id="rId88"/>
    <p:sldId id="261" r:id="rId89"/>
    <p:sldId id="353" r:id="rId90"/>
    <p:sldId id="2147483646" r:id="rId91"/>
    <p:sldId id="277" r:id="rId92"/>
    <p:sldId id="321" r:id="rId93"/>
    <p:sldId id="322" r:id="rId94"/>
    <p:sldId id="323" r:id="rId95"/>
    <p:sldId id="320" r:id="rId96"/>
    <p:sldId id="325" r:id="rId97"/>
    <p:sldId id="326" r:id="rId98"/>
    <p:sldId id="327" r:id="rId99"/>
    <p:sldId id="328" r:id="rId100"/>
    <p:sldId id="329" r:id="rId101"/>
    <p:sldId id="330" r:id="rId102"/>
    <p:sldId id="333" r:id="rId103"/>
    <p:sldId id="324" r:id="rId104"/>
    <p:sldId id="342" r:id="rId105"/>
    <p:sldId id="343" r:id="rId106"/>
    <p:sldId id="344" r:id="rId107"/>
    <p:sldId id="341" r:id="rId108"/>
    <p:sldId id="346" r:id="rId109"/>
    <p:sldId id="347" r:id="rId110"/>
    <p:sldId id="348" r:id="rId111"/>
    <p:sldId id="349" r:id="rId112"/>
    <p:sldId id="350" r:id="rId113"/>
    <p:sldId id="345" r:id="rId114"/>
    <p:sldId id="352" r:id="rId115"/>
    <p:sldId id="351" r:id="rId116"/>
    <p:sldId id="354" r:id="rId117"/>
    <p:sldId id="313" r:id="rId118"/>
    <p:sldId id="314" r:id="rId119"/>
    <p:sldId id="319" r:id="rId120"/>
    <p:sldId id="316" r:id="rId121"/>
    <p:sldId id="315" r:id="rId122"/>
    <p:sldId id="317" r:id="rId123"/>
    <p:sldId id="271" r:id="rId124"/>
    <p:sldId id="331" r:id="rId125"/>
    <p:sldId id="332" r:id="rId126"/>
    <p:sldId id="334" r:id="rId127"/>
    <p:sldId id="335" r:id="rId128"/>
    <p:sldId id="336" r:id="rId129"/>
    <p:sldId id="337" r:id="rId130"/>
    <p:sldId id="338" r:id="rId131"/>
    <p:sldId id="339" r:id="rId132"/>
    <p:sldId id="340" r:id="rId133"/>
    <p:sldId id="286" r:id="rId134"/>
    <p:sldId id="318" r:id="rId1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C54F03-1676-715A-380C-1A01E28CC87E}" name="Anant Agarwal" initials="AA" userId="S::Anant173_Agarwal2022@isb.edu::19ecbd36-c221-4b75-a67c-9780672a1f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2953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0"/>
    <p:restoredTop sz="86590"/>
  </p:normalViewPr>
  <p:slideViewPr>
    <p:cSldViewPr snapToGrid="0">
      <p:cViewPr varScale="1">
        <p:scale>
          <a:sx n="124" d="100"/>
          <a:sy n="124" d="100"/>
        </p:scale>
        <p:origin x="1472" y="17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microsoft.com/office/2018/10/relationships/authors" Targe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diagrams/_rels/data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7CF3-71A6-8F4B-B730-1CC94E0B7D2B}" type="doc">
      <dgm:prSet loTypeId="urn:microsoft.com/office/officeart/2005/8/layout/hProcess11" loCatId="" qsTypeId="urn:microsoft.com/office/officeart/2005/8/quickstyle/simple1" qsCatId="simple" csTypeId="urn:microsoft.com/office/officeart/2005/8/colors/accent1_2" csCatId="accent1" phldr="1"/>
      <dgm:spPr/>
      <dgm:t>
        <a:bodyPr/>
        <a:lstStyle/>
        <a:p>
          <a:endParaRPr lang="en-GB"/>
        </a:p>
      </dgm:t>
    </dgm:pt>
    <dgm:pt modelId="{1CB7BD58-6115-694C-842F-15022A94D01D}">
      <dgm:prSet custT="1"/>
      <dgm:spPr/>
      <dgm:t>
        <a:bodyPr/>
        <a:lstStyle/>
        <a:p>
          <a:r>
            <a:rPr lang="en-GB" sz="1400" b="1" dirty="0">
              <a:latin typeface="Work Sans" pitchFamily="2" charset="77"/>
            </a:rPr>
            <a:t>Day 1: </a:t>
          </a:r>
          <a:r>
            <a:rPr lang="en-GB" sz="1400" dirty="0">
              <a:latin typeface="Work Sans" pitchFamily="2" charset="77"/>
            </a:rPr>
            <a:t>Primers on LLMs, </a:t>
          </a:r>
          <a:r>
            <a:rPr lang="en-GB" sz="1400" dirty="0" err="1">
              <a:latin typeface="Work Sans" pitchFamily="2" charset="77"/>
            </a:rPr>
            <a:t>LangChain</a:t>
          </a:r>
          <a:r>
            <a:rPr lang="en-GB" sz="1400" dirty="0">
              <a:latin typeface="Work Sans" pitchFamily="2" charset="77"/>
            </a:rPr>
            <a:t>, RAG</a:t>
          </a:r>
        </a:p>
      </dgm:t>
    </dgm:pt>
    <dgm:pt modelId="{F480DFFA-2538-9E42-963D-E33C536B8AF9}" type="parTrans" cxnId="{979F75A6-2AC6-0D48-B788-62307C26859C}">
      <dgm:prSet/>
      <dgm:spPr/>
      <dgm:t>
        <a:bodyPr/>
        <a:lstStyle/>
        <a:p>
          <a:endParaRPr lang="en-GB"/>
        </a:p>
      </dgm:t>
    </dgm:pt>
    <dgm:pt modelId="{B4107F05-67C5-9A48-BE88-F889E9AE39C8}" type="sibTrans" cxnId="{979F75A6-2AC6-0D48-B788-62307C26859C}">
      <dgm:prSet/>
      <dgm:spPr/>
      <dgm:t>
        <a:bodyPr/>
        <a:lstStyle/>
        <a:p>
          <a:endParaRPr lang="en-GB"/>
        </a:p>
      </dgm:t>
    </dgm:pt>
    <dgm:pt modelId="{46803628-03CE-6947-A072-286A93CE5543}">
      <dgm:prSet custT="1"/>
      <dgm:spPr/>
      <dgm:t>
        <a:bodyPr/>
        <a:lstStyle/>
        <a:p>
          <a:r>
            <a:rPr lang="en-GB" sz="1400" b="1" dirty="0">
              <a:latin typeface="Work Sans" pitchFamily="2" charset="77"/>
            </a:rPr>
            <a:t>Day 2: </a:t>
          </a:r>
          <a:r>
            <a:rPr lang="en-GB" sz="1400" dirty="0">
              <a:latin typeface="Work Sans" pitchFamily="2" charset="77"/>
            </a:rPr>
            <a:t>Building Agents with LangGraph</a:t>
          </a:r>
        </a:p>
      </dgm:t>
    </dgm:pt>
    <dgm:pt modelId="{F2F1C53A-A185-604A-9C91-1660D628A244}" type="parTrans" cxnId="{84545084-A8E4-114E-8439-6C2A88EDF5C3}">
      <dgm:prSet/>
      <dgm:spPr/>
      <dgm:t>
        <a:bodyPr/>
        <a:lstStyle/>
        <a:p>
          <a:endParaRPr lang="en-GB"/>
        </a:p>
      </dgm:t>
    </dgm:pt>
    <dgm:pt modelId="{8F1E972D-2070-3C41-8B84-038AE3081F18}" type="sibTrans" cxnId="{84545084-A8E4-114E-8439-6C2A88EDF5C3}">
      <dgm:prSet/>
      <dgm:spPr/>
      <dgm:t>
        <a:bodyPr/>
        <a:lstStyle/>
        <a:p>
          <a:endParaRPr lang="en-GB"/>
        </a:p>
      </dgm:t>
    </dgm:pt>
    <dgm:pt modelId="{25AC9DB0-65BE-6C43-B93E-70BFBC8A464C}">
      <dgm:prSet custT="1"/>
      <dgm:spPr/>
      <dgm:t>
        <a:bodyPr/>
        <a:lstStyle/>
        <a:p>
          <a:r>
            <a:rPr lang="en-GB" sz="1400" b="1" dirty="0">
              <a:latin typeface="Work Sans" pitchFamily="2" charset="77"/>
            </a:rPr>
            <a:t>Day 3: </a:t>
          </a:r>
          <a:r>
            <a:rPr lang="en-GB" sz="1400" b="0" dirty="0">
              <a:latin typeface="Work Sans" pitchFamily="2" charset="77"/>
            </a:rPr>
            <a:t>Agents (cont.) and MCP</a:t>
          </a:r>
        </a:p>
      </dgm:t>
    </dgm:pt>
    <dgm:pt modelId="{54B48A66-4559-1D44-A1AC-CDBFC9319630}" type="parTrans" cxnId="{1D9D8BC4-6825-5444-AA3B-8F8AB89CC4B3}">
      <dgm:prSet/>
      <dgm:spPr/>
      <dgm:t>
        <a:bodyPr/>
        <a:lstStyle/>
        <a:p>
          <a:endParaRPr lang="en-GB"/>
        </a:p>
      </dgm:t>
    </dgm:pt>
    <dgm:pt modelId="{BF965F02-47F0-C44B-AE5A-748D33195E15}" type="sibTrans" cxnId="{1D9D8BC4-6825-5444-AA3B-8F8AB89CC4B3}">
      <dgm:prSet/>
      <dgm:spPr/>
      <dgm:t>
        <a:bodyPr/>
        <a:lstStyle/>
        <a:p>
          <a:endParaRPr lang="en-GB"/>
        </a:p>
      </dgm:t>
    </dgm:pt>
    <dgm:pt modelId="{5D20FD6F-AD7D-D041-B34D-A0B713BF6919}">
      <dgm:prSet custT="1"/>
      <dgm:spPr/>
      <dgm:t>
        <a:bodyPr/>
        <a:lstStyle/>
        <a:p>
          <a:r>
            <a:rPr lang="en-GB" sz="1400" b="1" dirty="0">
              <a:latin typeface="Work Sans" pitchFamily="2" charset="77"/>
            </a:rPr>
            <a:t>Day 4: </a:t>
          </a:r>
          <a:r>
            <a:rPr lang="en-GB" sz="1400" dirty="0">
              <a:latin typeface="Work Sans" pitchFamily="2" charset="77"/>
            </a:rPr>
            <a:t>Deep-Dive into AI Gateway</a:t>
          </a:r>
        </a:p>
      </dgm:t>
    </dgm:pt>
    <dgm:pt modelId="{8AE1729D-3820-2241-836D-4DEF806334F4}" type="parTrans" cxnId="{61F116C0-D2D1-594D-8EB0-72036EAE7977}">
      <dgm:prSet/>
      <dgm:spPr/>
      <dgm:t>
        <a:bodyPr/>
        <a:lstStyle/>
        <a:p>
          <a:endParaRPr lang="en-GB"/>
        </a:p>
      </dgm:t>
    </dgm:pt>
    <dgm:pt modelId="{60EAA219-67A7-1945-907A-0D8056317F15}" type="sibTrans" cxnId="{61F116C0-D2D1-594D-8EB0-72036EAE7977}">
      <dgm:prSet/>
      <dgm:spPr/>
      <dgm:t>
        <a:bodyPr/>
        <a:lstStyle/>
        <a:p>
          <a:endParaRPr lang="en-GB"/>
        </a:p>
      </dgm:t>
    </dgm:pt>
    <dgm:pt modelId="{AD378021-04E7-9B4F-BF37-23DD090E6143}">
      <dgm:prSet custT="1"/>
      <dgm:spPr/>
      <dgm:t>
        <a:bodyPr/>
        <a:lstStyle/>
        <a:p>
          <a:r>
            <a:rPr lang="en-GB" sz="1400" b="1" dirty="0">
              <a:latin typeface="Work Sans" pitchFamily="2" charset="77"/>
            </a:rPr>
            <a:t>Day 5: </a:t>
          </a:r>
          <a:r>
            <a:rPr lang="en-GB" sz="1400" dirty="0">
              <a:latin typeface="Work Sans" pitchFamily="2" charset="77"/>
            </a:rPr>
            <a:t>Deployment and Evaluations</a:t>
          </a:r>
        </a:p>
      </dgm:t>
    </dgm:pt>
    <dgm:pt modelId="{84DC1932-FF76-DB48-9C67-71C3376EC101}" type="parTrans" cxnId="{46E99964-0DBB-FF4B-9ECB-F7A6E157ADC7}">
      <dgm:prSet/>
      <dgm:spPr/>
      <dgm:t>
        <a:bodyPr/>
        <a:lstStyle/>
        <a:p>
          <a:endParaRPr lang="en-GB"/>
        </a:p>
      </dgm:t>
    </dgm:pt>
    <dgm:pt modelId="{C601CCE6-2D6C-EA47-B408-81AB8B48261E}" type="sibTrans" cxnId="{46E99964-0DBB-FF4B-9ECB-F7A6E157ADC7}">
      <dgm:prSet/>
      <dgm:spPr/>
      <dgm:t>
        <a:bodyPr/>
        <a:lstStyle/>
        <a:p>
          <a:endParaRPr lang="en-GB"/>
        </a:p>
      </dgm:t>
    </dgm:pt>
    <dgm:pt modelId="{EE743AAB-07B0-E645-A4B7-77308E69D285}">
      <dgm:prSet custT="1"/>
      <dgm:spPr/>
      <dgm:t>
        <a:bodyPr/>
        <a:lstStyle/>
        <a:p>
          <a:r>
            <a:rPr lang="en-GB" sz="1400" b="1" dirty="0">
              <a:latin typeface="Work Sans" pitchFamily="2" charset="77"/>
            </a:rPr>
            <a:t>Certification Test</a:t>
          </a:r>
        </a:p>
      </dgm:t>
    </dgm:pt>
    <dgm:pt modelId="{93B50AF5-3299-8E49-9146-FE8C81FA8FEB}" type="parTrans" cxnId="{1B1F4369-D544-DE4A-8BB5-1B9EE7B02CA6}">
      <dgm:prSet/>
      <dgm:spPr/>
      <dgm:t>
        <a:bodyPr/>
        <a:lstStyle/>
        <a:p>
          <a:endParaRPr lang="en-GB"/>
        </a:p>
      </dgm:t>
    </dgm:pt>
    <dgm:pt modelId="{E79313D8-943D-1B45-9002-6FDD41682088}" type="sibTrans" cxnId="{1B1F4369-D544-DE4A-8BB5-1B9EE7B02CA6}">
      <dgm:prSet/>
      <dgm:spPr/>
      <dgm:t>
        <a:bodyPr/>
        <a:lstStyle/>
        <a:p>
          <a:endParaRPr lang="en-GB"/>
        </a:p>
      </dgm:t>
    </dgm:pt>
    <dgm:pt modelId="{1B5D5A17-9CA7-2E40-9FB9-4BC0E5C951CE}" type="pres">
      <dgm:prSet presAssocID="{671D7CF3-71A6-8F4B-B730-1CC94E0B7D2B}" presName="Name0" presStyleCnt="0">
        <dgm:presLayoutVars>
          <dgm:dir/>
          <dgm:resizeHandles val="exact"/>
        </dgm:presLayoutVars>
      </dgm:prSet>
      <dgm:spPr/>
    </dgm:pt>
    <dgm:pt modelId="{F554430A-4C5B-614B-827E-C92CDAB4BD83}" type="pres">
      <dgm:prSet presAssocID="{671D7CF3-71A6-8F4B-B730-1CC94E0B7D2B}" presName="arrow" presStyleLbl="bgShp" presStyleIdx="0" presStyleCnt="1" custScaleX="87944" custScaleY="115965" custLinFactNeighborY="-200"/>
      <dgm:spPr/>
    </dgm:pt>
    <dgm:pt modelId="{938C1AD4-979C-C04A-9ECE-90D7676323D3}" type="pres">
      <dgm:prSet presAssocID="{671D7CF3-71A6-8F4B-B730-1CC94E0B7D2B}" presName="points" presStyleCnt="0"/>
      <dgm:spPr/>
    </dgm:pt>
    <dgm:pt modelId="{FBFA2C91-ECCA-174C-9DD1-08A71B1EF079}" type="pres">
      <dgm:prSet presAssocID="{1CB7BD58-6115-694C-842F-15022A94D01D}" presName="compositeA" presStyleCnt="0"/>
      <dgm:spPr/>
    </dgm:pt>
    <dgm:pt modelId="{76BECCE9-7892-E646-B2A6-9F39C2402364}" type="pres">
      <dgm:prSet presAssocID="{1CB7BD58-6115-694C-842F-15022A94D01D}" presName="textA" presStyleLbl="revTx" presStyleIdx="0" presStyleCnt="6" custScaleX="160975" custLinFactNeighborX="10723">
        <dgm:presLayoutVars>
          <dgm:bulletEnabled val="1"/>
        </dgm:presLayoutVars>
      </dgm:prSet>
      <dgm:spPr/>
    </dgm:pt>
    <dgm:pt modelId="{63A157F7-CC3B-F04F-9722-0F6002431311}" type="pres">
      <dgm:prSet presAssocID="{1CB7BD58-6115-694C-842F-15022A94D01D}" presName="circleA" presStyleLbl="node1" presStyleIdx="0" presStyleCnt="6"/>
      <dgm:spPr/>
    </dgm:pt>
    <dgm:pt modelId="{66A67AC2-3C34-5340-88E9-85586BAF87F3}" type="pres">
      <dgm:prSet presAssocID="{1CB7BD58-6115-694C-842F-15022A94D01D}" presName="spaceA" presStyleCnt="0"/>
      <dgm:spPr/>
    </dgm:pt>
    <dgm:pt modelId="{1B4F3BFD-05F0-444B-B655-342365F1E6C2}" type="pres">
      <dgm:prSet presAssocID="{B4107F05-67C5-9A48-BE88-F889E9AE39C8}" presName="space" presStyleCnt="0"/>
      <dgm:spPr/>
    </dgm:pt>
    <dgm:pt modelId="{BABF75E0-BB68-D74F-BC17-AA49715CDBA5}" type="pres">
      <dgm:prSet presAssocID="{46803628-03CE-6947-A072-286A93CE5543}" presName="compositeB" presStyleCnt="0"/>
      <dgm:spPr/>
    </dgm:pt>
    <dgm:pt modelId="{E20EB047-8BA6-D34A-8A63-20C553F01E4B}" type="pres">
      <dgm:prSet presAssocID="{46803628-03CE-6947-A072-286A93CE5543}" presName="textB" presStyleLbl="revTx" presStyleIdx="1" presStyleCnt="6">
        <dgm:presLayoutVars>
          <dgm:bulletEnabled val="1"/>
        </dgm:presLayoutVars>
      </dgm:prSet>
      <dgm:spPr/>
    </dgm:pt>
    <dgm:pt modelId="{9A1AA971-9CFB-074A-95D8-A8FA4245F243}" type="pres">
      <dgm:prSet presAssocID="{46803628-03CE-6947-A072-286A93CE5543}" presName="circleB" presStyleLbl="node1" presStyleIdx="1" presStyleCnt="6"/>
      <dgm:spPr/>
    </dgm:pt>
    <dgm:pt modelId="{5FF14D41-7569-514A-B142-3F2CAB3A9B55}" type="pres">
      <dgm:prSet presAssocID="{46803628-03CE-6947-A072-286A93CE5543}" presName="spaceB" presStyleCnt="0"/>
      <dgm:spPr/>
    </dgm:pt>
    <dgm:pt modelId="{369C6990-A5CA-EF4E-B4EC-3ACACCD7195C}" type="pres">
      <dgm:prSet presAssocID="{8F1E972D-2070-3C41-8B84-038AE3081F18}" presName="space" presStyleCnt="0"/>
      <dgm:spPr/>
    </dgm:pt>
    <dgm:pt modelId="{371595E2-0704-C04C-91BE-5403D9524B3F}" type="pres">
      <dgm:prSet presAssocID="{25AC9DB0-65BE-6C43-B93E-70BFBC8A464C}" presName="compositeA" presStyleCnt="0"/>
      <dgm:spPr/>
    </dgm:pt>
    <dgm:pt modelId="{60DCDC4B-5EE8-DA4B-AA66-C5A7D568F2E0}" type="pres">
      <dgm:prSet presAssocID="{25AC9DB0-65BE-6C43-B93E-70BFBC8A464C}" presName="textA" presStyleLbl="revTx" presStyleIdx="2" presStyleCnt="6" custScaleX="110000">
        <dgm:presLayoutVars>
          <dgm:bulletEnabled val="1"/>
        </dgm:presLayoutVars>
      </dgm:prSet>
      <dgm:spPr/>
    </dgm:pt>
    <dgm:pt modelId="{4E547AB7-5F80-6243-B949-00C944B70F9C}" type="pres">
      <dgm:prSet presAssocID="{25AC9DB0-65BE-6C43-B93E-70BFBC8A464C}" presName="circleA" presStyleLbl="node1" presStyleIdx="2" presStyleCnt="6"/>
      <dgm:spPr/>
    </dgm:pt>
    <dgm:pt modelId="{EC824B1B-90DA-D640-BEC2-E2DC0BFB8191}" type="pres">
      <dgm:prSet presAssocID="{25AC9DB0-65BE-6C43-B93E-70BFBC8A464C}" presName="spaceA" presStyleCnt="0"/>
      <dgm:spPr/>
    </dgm:pt>
    <dgm:pt modelId="{E3727875-8988-6746-8579-417BBCD8F13B}" type="pres">
      <dgm:prSet presAssocID="{BF965F02-47F0-C44B-AE5A-748D33195E15}" presName="space" presStyleCnt="0"/>
      <dgm:spPr/>
    </dgm:pt>
    <dgm:pt modelId="{B7FA32C0-2A77-F340-9BD5-5A5A6DD0A2B7}" type="pres">
      <dgm:prSet presAssocID="{5D20FD6F-AD7D-D041-B34D-A0B713BF6919}" presName="compositeB" presStyleCnt="0"/>
      <dgm:spPr/>
    </dgm:pt>
    <dgm:pt modelId="{B79EEC16-F0B5-4349-844A-DD743ED50F6C}" type="pres">
      <dgm:prSet presAssocID="{5D20FD6F-AD7D-D041-B34D-A0B713BF6919}" presName="textB" presStyleLbl="revTx" presStyleIdx="3" presStyleCnt="6">
        <dgm:presLayoutVars>
          <dgm:bulletEnabled val="1"/>
        </dgm:presLayoutVars>
      </dgm:prSet>
      <dgm:spPr/>
    </dgm:pt>
    <dgm:pt modelId="{676348E8-5825-7F44-AF99-AD6FD600F736}" type="pres">
      <dgm:prSet presAssocID="{5D20FD6F-AD7D-D041-B34D-A0B713BF6919}" presName="circleB" presStyleLbl="node1" presStyleIdx="3" presStyleCnt="6"/>
      <dgm:spPr/>
    </dgm:pt>
    <dgm:pt modelId="{F2E95792-5E39-1A47-B016-344ABFAEE658}" type="pres">
      <dgm:prSet presAssocID="{5D20FD6F-AD7D-D041-B34D-A0B713BF6919}" presName="spaceB" presStyleCnt="0"/>
      <dgm:spPr/>
    </dgm:pt>
    <dgm:pt modelId="{309DBA7F-A962-4247-9FBB-7ED9C63EE938}" type="pres">
      <dgm:prSet presAssocID="{60EAA219-67A7-1945-907A-0D8056317F15}" presName="space" presStyleCnt="0"/>
      <dgm:spPr/>
    </dgm:pt>
    <dgm:pt modelId="{925EB886-026D-7744-A066-11824C1817EC}" type="pres">
      <dgm:prSet presAssocID="{AD378021-04E7-9B4F-BF37-23DD090E6143}" presName="compositeA" presStyleCnt="0"/>
      <dgm:spPr/>
    </dgm:pt>
    <dgm:pt modelId="{BDBC2C8D-C4FA-9249-87EA-B5E1F29839AD}" type="pres">
      <dgm:prSet presAssocID="{AD378021-04E7-9B4F-BF37-23DD090E6143}" presName="textA" presStyleLbl="revTx" presStyleIdx="4" presStyleCnt="6">
        <dgm:presLayoutVars>
          <dgm:bulletEnabled val="1"/>
        </dgm:presLayoutVars>
      </dgm:prSet>
      <dgm:spPr/>
    </dgm:pt>
    <dgm:pt modelId="{02524787-B3FF-B540-BBC2-A6F996867300}" type="pres">
      <dgm:prSet presAssocID="{AD378021-04E7-9B4F-BF37-23DD090E6143}" presName="circleA" presStyleLbl="node1" presStyleIdx="4" presStyleCnt="6"/>
      <dgm:spPr/>
    </dgm:pt>
    <dgm:pt modelId="{40980DD2-CA8E-4048-94CF-9E392562668E}" type="pres">
      <dgm:prSet presAssocID="{AD378021-04E7-9B4F-BF37-23DD090E6143}" presName="spaceA" presStyleCnt="0"/>
      <dgm:spPr/>
    </dgm:pt>
    <dgm:pt modelId="{505A1FBE-CE1C-3440-84FB-BE65DAB918CA}" type="pres">
      <dgm:prSet presAssocID="{C601CCE6-2D6C-EA47-B408-81AB8B48261E}" presName="space" presStyleCnt="0"/>
      <dgm:spPr/>
    </dgm:pt>
    <dgm:pt modelId="{AB27E76B-69B5-114F-AC98-3ACDF4A96131}" type="pres">
      <dgm:prSet presAssocID="{EE743AAB-07B0-E645-A4B7-77308E69D285}" presName="compositeB" presStyleCnt="0"/>
      <dgm:spPr/>
    </dgm:pt>
    <dgm:pt modelId="{68E0DD53-181B-CB43-A073-0F01901CBE35}" type="pres">
      <dgm:prSet presAssocID="{EE743AAB-07B0-E645-A4B7-77308E69D285}" presName="textB" presStyleLbl="revTx" presStyleIdx="5" presStyleCnt="6">
        <dgm:presLayoutVars>
          <dgm:bulletEnabled val="1"/>
        </dgm:presLayoutVars>
      </dgm:prSet>
      <dgm:spPr/>
    </dgm:pt>
    <dgm:pt modelId="{95FEB096-05C8-0845-883C-CD7F3F32DE16}" type="pres">
      <dgm:prSet presAssocID="{EE743AAB-07B0-E645-A4B7-77308E69D285}" presName="circleB" presStyleLbl="node1" presStyleIdx="5" presStyleCnt="6"/>
      <dgm:spPr/>
    </dgm:pt>
    <dgm:pt modelId="{FA52829E-89F1-4D4F-BD5B-D66A9C3501F4}" type="pres">
      <dgm:prSet presAssocID="{EE743AAB-07B0-E645-A4B7-77308E69D285}" presName="spaceB" presStyleCnt="0"/>
      <dgm:spPr/>
    </dgm:pt>
  </dgm:ptLst>
  <dgm:cxnLst>
    <dgm:cxn modelId="{29B9B11E-1792-DB40-A026-CDF95AC807CE}" type="presOf" srcId="{5D20FD6F-AD7D-D041-B34D-A0B713BF6919}" destId="{B79EEC16-F0B5-4349-844A-DD743ED50F6C}" srcOrd="0" destOrd="0" presId="urn:microsoft.com/office/officeart/2005/8/layout/hProcess11"/>
    <dgm:cxn modelId="{46E99964-0DBB-FF4B-9ECB-F7A6E157ADC7}" srcId="{671D7CF3-71A6-8F4B-B730-1CC94E0B7D2B}" destId="{AD378021-04E7-9B4F-BF37-23DD090E6143}" srcOrd="4" destOrd="0" parTransId="{84DC1932-FF76-DB48-9C67-71C3376EC101}" sibTransId="{C601CCE6-2D6C-EA47-B408-81AB8B48261E}"/>
    <dgm:cxn modelId="{1B1F4369-D544-DE4A-8BB5-1B9EE7B02CA6}" srcId="{671D7CF3-71A6-8F4B-B730-1CC94E0B7D2B}" destId="{EE743AAB-07B0-E645-A4B7-77308E69D285}" srcOrd="5" destOrd="0" parTransId="{93B50AF5-3299-8E49-9146-FE8C81FA8FEB}" sibTransId="{E79313D8-943D-1B45-9002-6FDD41682088}"/>
    <dgm:cxn modelId="{BDA68D75-4CD1-0F41-933B-22E057D3A45F}" type="presOf" srcId="{1CB7BD58-6115-694C-842F-15022A94D01D}" destId="{76BECCE9-7892-E646-B2A6-9F39C2402364}" srcOrd="0" destOrd="0" presId="urn:microsoft.com/office/officeart/2005/8/layout/hProcess11"/>
    <dgm:cxn modelId="{15A99181-CAE8-7449-8B60-D1AAA55B9787}" type="presOf" srcId="{46803628-03CE-6947-A072-286A93CE5543}" destId="{E20EB047-8BA6-D34A-8A63-20C553F01E4B}" srcOrd="0" destOrd="0" presId="urn:microsoft.com/office/officeart/2005/8/layout/hProcess11"/>
    <dgm:cxn modelId="{84545084-A8E4-114E-8439-6C2A88EDF5C3}" srcId="{671D7CF3-71A6-8F4B-B730-1CC94E0B7D2B}" destId="{46803628-03CE-6947-A072-286A93CE5543}" srcOrd="1" destOrd="0" parTransId="{F2F1C53A-A185-604A-9C91-1660D628A244}" sibTransId="{8F1E972D-2070-3C41-8B84-038AE3081F18}"/>
    <dgm:cxn modelId="{627937A1-3968-014A-8695-8C2D9D1361C5}" type="presOf" srcId="{25AC9DB0-65BE-6C43-B93E-70BFBC8A464C}" destId="{60DCDC4B-5EE8-DA4B-AA66-C5A7D568F2E0}" srcOrd="0" destOrd="0" presId="urn:microsoft.com/office/officeart/2005/8/layout/hProcess11"/>
    <dgm:cxn modelId="{2F1F0CA3-6CF3-5B4F-B791-939071BE21A6}" type="presOf" srcId="{671D7CF3-71A6-8F4B-B730-1CC94E0B7D2B}" destId="{1B5D5A17-9CA7-2E40-9FB9-4BC0E5C951CE}" srcOrd="0" destOrd="0" presId="urn:microsoft.com/office/officeart/2005/8/layout/hProcess11"/>
    <dgm:cxn modelId="{979F75A6-2AC6-0D48-B788-62307C26859C}" srcId="{671D7CF3-71A6-8F4B-B730-1CC94E0B7D2B}" destId="{1CB7BD58-6115-694C-842F-15022A94D01D}" srcOrd="0" destOrd="0" parTransId="{F480DFFA-2538-9E42-963D-E33C536B8AF9}" sibTransId="{B4107F05-67C5-9A48-BE88-F889E9AE39C8}"/>
    <dgm:cxn modelId="{2BFBB6B2-D858-E843-B36A-19CE0E8301CA}" type="presOf" srcId="{AD378021-04E7-9B4F-BF37-23DD090E6143}" destId="{BDBC2C8D-C4FA-9249-87EA-B5E1F29839AD}" srcOrd="0" destOrd="0" presId="urn:microsoft.com/office/officeart/2005/8/layout/hProcess11"/>
    <dgm:cxn modelId="{61F116C0-D2D1-594D-8EB0-72036EAE7977}" srcId="{671D7CF3-71A6-8F4B-B730-1CC94E0B7D2B}" destId="{5D20FD6F-AD7D-D041-B34D-A0B713BF6919}" srcOrd="3" destOrd="0" parTransId="{8AE1729D-3820-2241-836D-4DEF806334F4}" sibTransId="{60EAA219-67A7-1945-907A-0D8056317F15}"/>
    <dgm:cxn modelId="{1D9D8BC4-6825-5444-AA3B-8F8AB89CC4B3}" srcId="{671D7CF3-71A6-8F4B-B730-1CC94E0B7D2B}" destId="{25AC9DB0-65BE-6C43-B93E-70BFBC8A464C}" srcOrd="2" destOrd="0" parTransId="{54B48A66-4559-1D44-A1AC-CDBFC9319630}" sibTransId="{BF965F02-47F0-C44B-AE5A-748D33195E15}"/>
    <dgm:cxn modelId="{31F4ECD8-EA44-8F42-B367-6B483F48538E}" type="presOf" srcId="{EE743AAB-07B0-E645-A4B7-77308E69D285}" destId="{68E0DD53-181B-CB43-A073-0F01901CBE35}" srcOrd="0" destOrd="0" presId="urn:microsoft.com/office/officeart/2005/8/layout/hProcess11"/>
    <dgm:cxn modelId="{758220C0-285A-964C-BDBF-94BB131ACF28}" type="presParOf" srcId="{1B5D5A17-9CA7-2E40-9FB9-4BC0E5C951CE}" destId="{F554430A-4C5B-614B-827E-C92CDAB4BD83}" srcOrd="0" destOrd="0" presId="urn:microsoft.com/office/officeart/2005/8/layout/hProcess11"/>
    <dgm:cxn modelId="{1F1092B7-C467-9845-8E18-A370310B057F}" type="presParOf" srcId="{1B5D5A17-9CA7-2E40-9FB9-4BC0E5C951CE}" destId="{938C1AD4-979C-C04A-9ECE-90D7676323D3}" srcOrd="1" destOrd="0" presId="urn:microsoft.com/office/officeart/2005/8/layout/hProcess11"/>
    <dgm:cxn modelId="{5BFFB623-1C1A-4344-AA20-D57ECF35064A}" type="presParOf" srcId="{938C1AD4-979C-C04A-9ECE-90D7676323D3}" destId="{FBFA2C91-ECCA-174C-9DD1-08A71B1EF079}" srcOrd="0" destOrd="0" presId="urn:microsoft.com/office/officeart/2005/8/layout/hProcess11"/>
    <dgm:cxn modelId="{56A7B1C1-0B52-3947-870A-A5B2DE5343AF}" type="presParOf" srcId="{FBFA2C91-ECCA-174C-9DD1-08A71B1EF079}" destId="{76BECCE9-7892-E646-B2A6-9F39C2402364}" srcOrd="0" destOrd="0" presId="urn:microsoft.com/office/officeart/2005/8/layout/hProcess11"/>
    <dgm:cxn modelId="{85B5FB47-6D61-9248-A7A6-BDD54BBD1D68}" type="presParOf" srcId="{FBFA2C91-ECCA-174C-9DD1-08A71B1EF079}" destId="{63A157F7-CC3B-F04F-9722-0F6002431311}" srcOrd="1" destOrd="0" presId="urn:microsoft.com/office/officeart/2005/8/layout/hProcess11"/>
    <dgm:cxn modelId="{B1C303E6-522A-1B4C-A5AD-24C6F2708D37}" type="presParOf" srcId="{FBFA2C91-ECCA-174C-9DD1-08A71B1EF079}" destId="{66A67AC2-3C34-5340-88E9-85586BAF87F3}" srcOrd="2" destOrd="0" presId="urn:microsoft.com/office/officeart/2005/8/layout/hProcess11"/>
    <dgm:cxn modelId="{521DEEED-D8A1-AC4E-AE51-035A3F123035}" type="presParOf" srcId="{938C1AD4-979C-C04A-9ECE-90D7676323D3}" destId="{1B4F3BFD-05F0-444B-B655-342365F1E6C2}" srcOrd="1" destOrd="0" presId="urn:microsoft.com/office/officeart/2005/8/layout/hProcess11"/>
    <dgm:cxn modelId="{0EE1402D-B5FB-6D4D-B440-3C7BF90D72C6}" type="presParOf" srcId="{938C1AD4-979C-C04A-9ECE-90D7676323D3}" destId="{BABF75E0-BB68-D74F-BC17-AA49715CDBA5}" srcOrd="2" destOrd="0" presId="urn:microsoft.com/office/officeart/2005/8/layout/hProcess11"/>
    <dgm:cxn modelId="{02175D9B-2CA0-F946-A367-9FCC2DA2C34E}" type="presParOf" srcId="{BABF75E0-BB68-D74F-BC17-AA49715CDBA5}" destId="{E20EB047-8BA6-D34A-8A63-20C553F01E4B}" srcOrd="0" destOrd="0" presId="urn:microsoft.com/office/officeart/2005/8/layout/hProcess11"/>
    <dgm:cxn modelId="{42FE6691-5C33-B841-B1DB-4333CF6A6552}" type="presParOf" srcId="{BABF75E0-BB68-D74F-BC17-AA49715CDBA5}" destId="{9A1AA971-9CFB-074A-95D8-A8FA4245F243}" srcOrd="1" destOrd="0" presId="urn:microsoft.com/office/officeart/2005/8/layout/hProcess11"/>
    <dgm:cxn modelId="{97E1545F-64CE-9044-9455-3F61CDA040BC}" type="presParOf" srcId="{BABF75E0-BB68-D74F-BC17-AA49715CDBA5}" destId="{5FF14D41-7569-514A-B142-3F2CAB3A9B55}" srcOrd="2" destOrd="0" presId="urn:microsoft.com/office/officeart/2005/8/layout/hProcess11"/>
    <dgm:cxn modelId="{FC1EC339-C96A-8743-8F95-0E8EA54A187E}" type="presParOf" srcId="{938C1AD4-979C-C04A-9ECE-90D7676323D3}" destId="{369C6990-A5CA-EF4E-B4EC-3ACACCD7195C}" srcOrd="3" destOrd="0" presId="urn:microsoft.com/office/officeart/2005/8/layout/hProcess11"/>
    <dgm:cxn modelId="{F1FC37AE-A067-DD48-ADCC-D86B4646715E}" type="presParOf" srcId="{938C1AD4-979C-C04A-9ECE-90D7676323D3}" destId="{371595E2-0704-C04C-91BE-5403D9524B3F}" srcOrd="4" destOrd="0" presId="urn:microsoft.com/office/officeart/2005/8/layout/hProcess11"/>
    <dgm:cxn modelId="{DA82BAC2-2429-C44F-85EC-403B9BD79717}" type="presParOf" srcId="{371595E2-0704-C04C-91BE-5403D9524B3F}" destId="{60DCDC4B-5EE8-DA4B-AA66-C5A7D568F2E0}" srcOrd="0" destOrd="0" presId="urn:microsoft.com/office/officeart/2005/8/layout/hProcess11"/>
    <dgm:cxn modelId="{3906707F-A9E6-0E49-9259-4E8B012B74E6}" type="presParOf" srcId="{371595E2-0704-C04C-91BE-5403D9524B3F}" destId="{4E547AB7-5F80-6243-B949-00C944B70F9C}" srcOrd="1" destOrd="0" presId="urn:microsoft.com/office/officeart/2005/8/layout/hProcess11"/>
    <dgm:cxn modelId="{90C9FF54-368A-BB45-874B-EA24C767A352}" type="presParOf" srcId="{371595E2-0704-C04C-91BE-5403D9524B3F}" destId="{EC824B1B-90DA-D640-BEC2-E2DC0BFB8191}" srcOrd="2" destOrd="0" presId="urn:microsoft.com/office/officeart/2005/8/layout/hProcess11"/>
    <dgm:cxn modelId="{11BBA4BE-1D21-D84B-8429-02AB4C089E48}" type="presParOf" srcId="{938C1AD4-979C-C04A-9ECE-90D7676323D3}" destId="{E3727875-8988-6746-8579-417BBCD8F13B}" srcOrd="5" destOrd="0" presId="urn:microsoft.com/office/officeart/2005/8/layout/hProcess11"/>
    <dgm:cxn modelId="{68956490-5915-7946-A5E7-FB0F07C5CD1C}" type="presParOf" srcId="{938C1AD4-979C-C04A-9ECE-90D7676323D3}" destId="{B7FA32C0-2A77-F340-9BD5-5A5A6DD0A2B7}" srcOrd="6" destOrd="0" presId="urn:microsoft.com/office/officeart/2005/8/layout/hProcess11"/>
    <dgm:cxn modelId="{D63E3F04-562B-D94B-94FD-F0F57957B84C}" type="presParOf" srcId="{B7FA32C0-2A77-F340-9BD5-5A5A6DD0A2B7}" destId="{B79EEC16-F0B5-4349-844A-DD743ED50F6C}" srcOrd="0" destOrd="0" presId="urn:microsoft.com/office/officeart/2005/8/layout/hProcess11"/>
    <dgm:cxn modelId="{ABAA70E6-5BE3-F644-9ACE-2807EB94BFEB}" type="presParOf" srcId="{B7FA32C0-2A77-F340-9BD5-5A5A6DD0A2B7}" destId="{676348E8-5825-7F44-AF99-AD6FD600F736}" srcOrd="1" destOrd="0" presId="urn:microsoft.com/office/officeart/2005/8/layout/hProcess11"/>
    <dgm:cxn modelId="{3AD1DC39-B859-8040-BC6C-CEBA0099EC80}" type="presParOf" srcId="{B7FA32C0-2A77-F340-9BD5-5A5A6DD0A2B7}" destId="{F2E95792-5E39-1A47-B016-344ABFAEE658}" srcOrd="2" destOrd="0" presId="urn:microsoft.com/office/officeart/2005/8/layout/hProcess11"/>
    <dgm:cxn modelId="{ED8C5E9A-316D-6A42-8275-36AC0D79412D}" type="presParOf" srcId="{938C1AD4-979C-C04A-9ECE-90D7676323D3}" destId="{309DBA7F-A962-4247-9FBB-7ED9C63EE938}" srcOrd="7" destOrd="0" presId="urn:microsoft.com/office/officeart/2005/8/layout/hProcess11"/>
    <dgm:cxn modelId="{9DB7FAEE-0158-CF4A-ABA4-D133390E369B}" type="presParOf" srcId="{938C1AD4-979C-C04A-9ECE-90D7676323D3}" destId="{925EB886-026D-7744-A066-11824C1817EC}" srcOrd="8" destOrd="0" presId="urn:microsoft.com/office/officeart/2005/8/layout/hProcess11"/>
    <dgm:cxn modelId="{F3DC326B-0241-0940-BB71-07FBBB848BEF}" type="presParOf" srcId="{925EB886-026D-7744-A066-11824C1817EC}" destId="{BDBC2C8D-C4FA-9249-87EA-B5E1F29839AD}" srcOrd="0" destOrd="0" presId="urn:microsoft.com/office/officeart/2005/8/layout/hProcess11"/>
    <dgm:cxn modelId="{3C92BB65-801E-724C-A1F2-AB976214CB8C}" type="presParOf" srcId="{925EB886-026D-7744-A066-11824C1817EC}" destId="{02524787-B3FF-B540-BBC2-A6F996867300}" srcOrd="1" destOrd="0" presId="urn:microsoft.com/office/officeart/2005/8/layout/hProcess11"/>
    <dgm:cxn modelId="{99056194-981B-A143-A75C-9FA49878934D}" type="presParOf" srcId="{925EB886-026D-7744-A066-11824C1817EC}" destId="{40980DD2-CA8E-4048-94CF-9E392562668E}" srcOrd="2" destOrd="0" presId="urn:microsoft.com/office/officeart/2005/8/layout/hProcess11"/>
    <dgm:cxn modelId="{5AF509BB-613D-7D44-9F98-3D37B33709F2}" type="presParOf" srcId="{938C1AD4-979C-C04A-9ECE-90D7676323D3}" destId="{505A1FBE-CE1C-3440-84FB-BE65DAB918CA}" srcOrd="9" destOrd="0" presId="urn:microsoft.com/office/officeart/2005/8/layout/hProcess11"/>
    <dgm:cxn modelId="{14171DFB-CADB-CE47-8F11-C6A08A48A5C5}" type="presParOf" srcId="{938C1AD4-979C-C04A-9ECE-90D7676323D3}" destId="{AB27E76B-69B5-114F-AC98-3ACDF4A96131}" srcOrd="10" destOrd="0" presId="urn:microsoft.com/office/officeart/2005/8/layout/hProcess11"/>
    <dgm:cxn modelId="{5EAC6431-4A1B-CE49-B400-D1A07EA1851A}" type="presParOf" srcId="{AB27E76B-69B5-114F-AC98-3ACDF4A96131}" destId="{68E0DD53-181B-CB43-A073-0F01901CBE35}" srcOrd="0" destOrd="0" presId="urn:microsoft.com/office/officeart/2005/8/layout/hProcess11"/>
    <dgm:cxn modelId="{F9985D0A-CB3C-CD44-A393-0D3C6B4ADA8D}" type="presParOf" srcId="{AB27E76B-69B5-114F-AC98-3ACDF4A96131}" destId="{95FEB096-05C8-0845-883C-CD7F3F32DE16}" srcOrd="1" destOrd="0" presId="urn:microsoft.com/office/officeart/2005/8/layout/hProcess11"/>
    <dgm:cxn modelId="{323B5196-EF51-8044-A9B4-E42EA4778FE7}" type="presParOf" srcId="{AB27E76B-69B5-114F-AC98-3ACDF4A96131}" destId="{FA52829E-89F1-4D4F-BD5B-D66A9C3501F4}" srcOrd="2" destOrd="0" presId="urn:microsoft.com/office/officeart/2005/8/layout/hProcess11"/>
  </dgm:cxnLst>
  <dgm:bg/>
  <dgm:whole>
    <a:ln>
      <a:noFill/>
    </a:ln>
  </dgm:whole>
  <dgm:extLst>
    <a:ext uri="http://schemas.microsoft.com/office/drawing/2008/diagram">
      <dsp:dataModelExt xmlns:dsp="http://schemas.microsoft.com/office/drawing/2008/diagram" relId="rId1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638F924-CF62-0046-A0F1-80B88421738D}"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3BFDFD72-8DB1-EF4A-9BAC-918EB08CFCE4}">
      <dgm:prSet custT="1"/>
      <dgm:spPr/>
      <dgm:t>
        <a:bodyPr/>
        <a:lstStyle/>
        <a:p>
          <a:r>
            <a:rPr lang="en-GB" sz="2000" dirty="0">
              <a:latin typeface="Work Sans" pitchFamily="2" charset="77"/>
            </a:rPr>
            <a:t>1. Integration Maze</a:t>
          </a:r>
        </a:p>
      </dgm:t>
    </dgm:pt>
    <dgm:pt modelId="{2FA4F832-5879-9F41-A7C8-BFC7B50E9C26}" type="parTrans" cxnId="{D4F7D73F-9D34-FE4E-A323-04AB468EEEBD}">
      <dgm:prSet/>
      <dgm:spPr/>
      <dgm:t>
        <a:bodyPr/>
        <a:lstStyle/>
        <a:p>
          <a:endParaRPr lang="en-GB"/>
        </a:p>
      </dgm:t>
    </dgm:pt>
    <dgm:pt modelId="{D5ABA152-6FA5-4D43-80B1-E55F46326C9A}" type="sibTrans" cxnId="{D4F7D73F-9D34-FE4E-A323-04AB468EEEBD}">
      <dgm:prSet/>
      <dgm:spPr/>
      <dgm:t>
        <a:bodyPr/>
        <a:lstStyle/>
        <a:p>
          <a:endParaRPr lang="en-GB"/>
        </a:p>
      </dgm:t>
    </dgm:pt>
    <dgm:pt modelId="{D60B32D2-9669-0E4C-9AD8-AC48ADA87908}">
      <dgm:prSet custT="1"/>
      <dgm:spPr/>
      <dgm:t>
        <a:bodyPr/>
        <a:lstStyle/>
        <a:p>
          <a:r>
            <a:rPr lang="en-GB" sz="2000" dirty="0">
              <a:latin typeface="Work Sans" pitchFamily="2" charset="77"/>
            </a:rPr>
            <a:t>2. Inconsistency and Versioning</a:t>
          </a:r>
        </a:p>
      </dgm:t>
    </dgm:pt>
    <dgm:pt modelId="{D578D07D-B037-5D4E-8FE2-597D2C588B87}" type="parTrans" cxnId="{E463ED59-007B-124E-9457-B0E4B696A6AE}">
      <dgm:prSet/>
      <dgm:spPr/>
      <dgm:t>
        <a:bodyPr/>
        <a:lstStyle/>
        <a:p>
          <a:endParaRPr lang="en-GB"/>
        </a:p>
      </dgm:t>
    </dgm:pt>
    <dgm:pt modelId="{B70ED2F2-CD26-0D4F-BE31-09814790A575}" type="sibTrans" cxnId="{E463ED59-007B-124E-9457-B0E4B696A6AE}">
      <dgm:prSet/>
      <dgm:spPr/>
      <dgm:t>
        <a:bodyPr/>
        <a:lstStyle/>
        <a:p>
          <a:endParaRPr lang="en-GB"/>
        </a:p>
      </dgm:t>
    </dgm:pt>
    <dgm:pt modelId="{02155A23-E391-1B4A-B794-911A72667B8C}">
      <dgm:prSet custT="1"/>
      <dgm:spPr/>
      <dgm:t>
        <a:bodyPr/>
        <a:lstStyle/>
        <a:p>
          <a:r>
            <a:rPr lang="en-GB" sz="2000" dirty="0">
              <a:latin typeface="Work Sans" pitchFamily="2" charset="77"/>
            </a:rPr>
            <a:t>3. Scalability and Reliability</a:t>
          </a:r>
        </a:p>
      </dgm:t>
    </dgm:pt>
    <dgm:pt modelId="{8B7E770C-48D0-074A-BDB8-37CA25BE9CF8}" type="parTrans" cxnId="{3A0B9D92-03A2-1641-9D09-A4AAAC3990ED}">
      <dgm:prSet/>
      <dgm:spPr/>
      <dgm:t>
        <a:bodyPr/>
        <a:lstStyle/>
        <a:p>
          <a:endParaRPr lang="en-GB"/>
        </a:p>
      </dgm:t>
    </dgm:pt>
    <dgm:pt modelId="{67FA041F-E50D-5444-8A9C-1DD037B4BFC8}" type="sibTrans" cxnId="{3A0B9D92-03A2-1641-9D09-A4AAAC3990ED}">
      <dgm:prSet/>
      <dgm:spPr/>
      <dgm:t>
        <a:bodyPr/>
        <a:lstStyle/>
        <a:p>
          <a:endParaRPr lang="en-GB"/>
        </a:p>
      </dgm:t>
    </dgm:pt>
    <dgm:pt modelId="{FE58744D-430B-BF4C-8638-0BA8BF58A7DF}">
      <dgm:prSet custT="1"/>
      <dgm:spPr/>
      <dgm:t>
        <a:bodyPr/>
        <a:lstStyle/>
        <a:p>
          <a:r>
            <a:rPr lang="en-GB" sz="2000" dirty="0">
              <a:latin typeface="Work Sans" pitchFamily="2" charset="77"/>
            </a:rPr>
            <a:t>4. Lack of Governance</a:t>
          </a:r>
        </a:p>
      </dgm:t>
    </dgm:pt>
    <dgm:pt modelId="{E51C02BE-B072-E644-BA59-570AA91C4887}" type="parTrans" cxnId="{F0167FED-60B4-3746-95CC-90272D3C3458}">
      <dgm:prSet/>
      <dgm:spPr/>
      <dgm:t>
        <a:bodyPr/>
        <a:lstStyle/>
        <a:p>
          <a:endParaRPr lang="en-GB"/>
        </a:p>
      </dgm:t>
    </dgm:pt>
    <dgm:pt modelId="{25E67113-FF13-6C4F-AAA7-9E4D8D49E3F2}" type="sibTrans" cxnId="{F0167FED-60B4-3746-95CC-90272D3C3458}">
      <dgm:prSet/>
      <dgm:spPr/>
      <dgm:t>
        <a:bodyPr/>
        <a:lstStyle/>
        <a:p>
          <a:endParaRPr lang="en-GB"/>
        </a:p>
      </dgm:t>
    </dgm:pt>
    <dgm:pt modelId="{B0890D7A-F7BF-7C45-92A1-E75FD4A60989}">
      <dgm:prSet custT="1"/>
      <dgm:spPr/>
      <dgm:t>
        <a:bodyPr/>
        <a:lstStyle/>
        <a:p>
          <a:r>
            <a:rPr lang="en-GB" sz="2000" dirty="0">
              <a:latin typeface="Work Sans" pitchFamily="2" charset="77"/>
            </a:rPr>
            <a:t>5. Open-Source Integration</a:t>
          </a:r>
        </a:p>
      </dgm:t>
    </dgm:pt>
    <dgm:pt modelId="{A3CE6B6F-8DCC-AD41-B869-5899C6921F6B}" type="parTrans" cxnId="{BCE83EFF-F8F4-EF47-BCE7-616D4195B5DB}">
      <dgm:prSet/>
      <dgm:spPr/>
      <dgm:t>
        <a:bodyPr/>
        <a:lstStyle/>
        <a:p>
          <a:endParaRPr lang="en-GB"/>
        </a:p>
      </dgm:t>
    </dgm:pt>
    <dgm:pt modelId="{6F018439-AAE2-5D4C-BD56-E44594E667C7}" type="sibTrans" cxnId="{BCE83EFF-F8F4-EF47-BCE7-616D4195B5DB}">
      <dgm:prSet/>
      <dgm:spPr/>
      <dgm:t>
        <a:bodyPr/>
        <a:lstStyle/>
        <a:p>
          <a:endParaRPr lang="en-GB"/>
        </a:p>
      </dgm:t>
    </dgm:pt>
    <dgm:pt modelId="{FEF7A746-631A-0740-B7FE-50ED553B33D9}">
      <dgm:prSet custT="1"/>
      <dgm:spPr/>
      <dgm:t>
        <a:bodyPr/>
        <a:lstStyle/>
        <a:p>
          <a:r>
            <a:rPr lang="en-GB" sz="2000" dirty="0">
              <a:latin typeface="Work Sans" pitchFamily="2" charset="77"/>
            </a:rPr>
            <a:t>6. Observability Black Hole</a:t>
          </a:r>
        </a:p>
      </dgm:t>
    </dgm:pt>
    <dgm:pt modelId="{B5B95613-028D-BD49-B788-DF3DEFC80AA3}" type="parTrans" cxnId="{444BB02C-EDF5-A945-9130-FBA6ECC6DB70}">
      <dgm:prSet/>
      <dgm:spPr/>
      <dgm:t>
        <a:bodyPr/>
        <a:lstStyle/>
        <a:p>
          <a:endParaRPr lang="en-GB"/>
        </a:p>
      </dgm:t>
    </dgm:pt>
    <dgm:pt modelId="{40654CA7-D497-A649-8305-30AAE7E5AA79}" type="sibTrans" cxnId="{444BB02C-EDF5-A945-9130-FBA6ECC6DB70}">
      <dgm:prSet/>
      <dgm:spPr/>
      <dgm:t>
        <a:bodyPr/>
        <a:lstStyle/>
        <a:p>
          <a:endParaRPr lang="en-GB"/>
        </a:p>
      </dgm:t>
    </dgm:pt>
    <dgm:pt modelId="{FF988101-584B-6441-BAC2-E181F78C739C}" type="pres">
      <dgm:prSet presAssocID="{4638F924-CF62-0046-A0F1-80B88421738D}" presName="diagram" presStyleCnt="0">
        <dgm:presLayoutVars>
          <dgm:dir/>
          <dgm:resizeHandles val="exact"/>
        </dgm:presLayoutVars>
      </dgm:prSet>
      <dgm:spPr/>
    </dgm:pt>
    <dgm:pt modelId="{C421D268-A3AF-1E4D-A809-1C4346ECBD51}" type="pres">
      <dgm:prSet presAssocID="{3BFDFD72-8DB1-EF4A-9BAC-918EB08CFCE4}" presName="node" presStyleLbl="node1" presStyleIdx="0" presStyleCnt="6" custScaleX="133100">
        <dgm:presLayoutVars>
          <dgm:bulletEnabled val="1"/>
        </dgm:presLayoutVars>
      </dgm:prSet>
      <dgm:spPr/>
    </dgm:pt>
    <dgm:pt modelId="{162AA59B-704B-114D-941A-456B9618D46E}" type="pres">
      <dgm:prSet presAssocID="{D5ABA152-6FA5-4D43-80B1-E55F46326C9A}" presName="sibTrans" presStyleCnt="0"/>
      <dgm:spPr/>
    </dgm:pt>
    <dgm:pt modelId="{16F00CFA-22ED-3648-A9C2-34A97EEEC8D0}" type="pres">
      <dgm:prSet presAssocID="{D60B32D2-9669-0E4C-9AD8-AC48ADA87908}" presName="node" presStyleLbl="node1" presStyleIdx="1" presStyleCnt="6" custScaleX="133100">
        <dgm:presLayoutVars>
          <dgm:bulletEnabled val="1"/>
        </dgm:presLayoutVars>
      </dgm:prSet>
      <dgm:spPr/>
    </dgm:pt>
    <dgm:pt modelId="{F5295017-1AB6-3347-A676-FD5798F47CD7}" type="pres">
      <dgm:prSet presAssocID="{B70ED2F2-CD26-0D4F-BE31-09814790A575}" presName="sibTrans" presStyleCnt="0"/>
      <dgm:spPr/>
    </dgm:pt>
    <dgm:pt modelId="{9E88F80F-3241-324A-942E-37AB09A86120}" type="pres">
      <dgm:prSet presAssocID="{02155A23-E391-1B4A-B794-911A72667B8C}" presName="node" presStyleLbl="node1" presStyleIdx="2" presStyleCnt="6" custScaleX="133100">
        <dgm:presLayoutVars>
          <dgm:bulletEnabled val="1"/>
        </dgm:presLayoutVars>
      </dgm:prSet>
      <dgm:spPr/>
    </dgm:pt>
    <dgm:pt modelId="{70FAF413-728E-6A47-858B-078D8E5CE74D}" type="pres">
      <dgm:prSet presAssocID="{67FA041F-E50D-5444-8A9C-1DD037B4BFC8}" presName="sibTrans" presStyleCnt="0"/>
      <dgm:spPr/>
    </dgm:pt>
    <dgm:pt modelId="{013BC9B8-AD74-4F46-8106-C808248C8312}" type="pres">
      <dgm:prSet presAssocID="{FE58744D-430B-BF4C-8638-0BA8BF58A7DF}" presName="node" presStyleLbl="node1" presStyleIdx="3" presStyleCnt="6" custScaleX="133100">
        <dgm:presLayoutVars>
          <dgm:bulletEnabled val="1"/>
        </dgm:presLayoutVars>
      </dgm:prSet>
      <dgm:spPr/>
    </dgm:pt>
    <dgm:pt modelId="{ACF2E1D1-459F-CA44-9FCD-5DFA995B0568}" type="pres">
      <dgm:prSet presAssocID="{25E67113-FF13-6C4F-AAA7-9E4D8D49E3F2}" presName="sibTrans" presStyleCnt="0"/>
      <dgm:spPr/>
    </dgm:pt>
    <dgm:pt modelId="{44ACCA7C-6813-5E4B-BC6B-F48B5D114284}" type="pres">
      <dgm:prSet presAssocID="{B0890D7A-F7BF-7C45-92A1-E75FD4A60989}" presName="node" presStyleLbl="node1" presStyleIdx="4" presStyleCnt="6" custScaleX="133100">
        <dgm:presLayoutVars>
          <dgm:bulletEnabled val="1"/>
        </dgm:presLayoutVars>
      </dgm:prSet>
      <dgm:spPr/>
    </dgm:pt>
    <dgm:pt modelId="{9EDCD929-E0F3-4E48-873B-C23A0036FFED}" type="pres">
      <dgm:prSet presAssocID="{6F018439-AAE2-5D4C-BD56-E44594E667C7}" presName="sibTrans" presStyleCnt="0"/>
      <dgm:spPr/>
    </dgm:pt>
    <dgm:pt modelId="{CA62E46D-9BFD-8E46-BF4F-15AA416849BE}" type="pres">
      <dgm:prSet presAssocID="{FEF7A746-631A-0740-B7FE-50ED553B33D9}" presName="node" presStyleLbl="node1" presStyleIdx="5" presStyleCnt="6" custScaleX="133100">
        <dgm:presLayoutVars>
          <dgm:bulletEnabled val="1"/>
        </dgm:presLayoutVars>
      </dgm:prSet>
      <dgm:spPr/>
    </dgm:pt>
  </dgm:ptLst>
  <dgm:cxnLst>
    <dgm:cxn modelId="{9FE7D926-09CE-6A40-AF93-264A44537C82}" type="presOf" srcId="{D60B32D2-9669-0E4C-9AD8-AC48ADA87908}" destId="{16F00CFA-22ED-3648-A9C2-34A97EEEC8D0}" srcOrd="0" destOrd="0" presId="urn:microsoft.com/office/officeart/2005/8/layout/default"/>
    <dgm:cxn modelId="{CC407E2B-F88C-9245-960D-1EE5D600EED4}" type="presOf" srcId="{02155A23-E391-1B4A-B794-911A72667B8C}" destId="{9E88F80F-3241-324A-942E-37AB09A86120}" srcOrd="0" destOrd="0" presId="urn:microsoft.com/office/officeart/2005/8/layout/default"/>
    <dgm:cxn modelId="{444BB02C-EDF5-A945-9130-FBA6ECC6DB70}" srcId="{4638F924-CF62-0046-A0F1-80B88421738D}" destId="{FEF7A746-631A-0740-B7FE-50ED553B33D9}" srcOrd="5" destOrd="0" parTransId="{B5B95613-028D-BD49-B788-DF3DEFC80AA3}" sibTransId="{40654CA7-D497-A649-8305-30AAE7E5AA79}"/>
    <dgm:cxn modelId="{D4F7D73F-9D34-FE4E-A323-04AB468EEEBD}" srcId="{4638F924-CF62-0046-A0F1-80B88421738D}" destId="{3BFDFD72-8DB1-EF4A-9BAC-918EB08CFCE4}" srcOrd="0" destOrd="0" parTransId="{2FA4F832-5879-9F41-A7C8-BFC7B50E9C26}" sibTransId="{D5ABA152-6FA5-4D43-80B1-E55F46326C9A}"/>
    <dgm:cxn modelId="{70A5FF43-31C9-AC42-8AE6-2B72AC9DA219}" type="presOf" srcId="{B0890D7A-F7BF-7C45-92A1-E75FD4A60989}" destId="{44ACCA7C-6813-5E4B-BC6B-F48B5D114284}" srcOrd="0" destOrd="0" presId="urn:microsoft.com/office/officeart/2005/8/layout/default"/>
    <dgm:cxn modelId="{6E5CA554-BBBB-3D4F-B0C3-690FF4492BE3}" type="presOf" srcId="{FE58744D-430B-BF4C-8638-0BA8BF58A7DF}" destId="{013BC9B8-AD74-4F46-8106-C808248C8312}" srcOrd="0" destOrd="0" presId="urn:microsoft.com/office/officeart/2005/8/layout/default"/>
    <dgm:cxn modelId="{E463ED59-007B-124E-9457-B0E4B696A6AE}" srcId="{4638F924-CF62-0046-A0F1-80B88421738D}" destId="{D60B32D2-9669-0E4C-9AD8-AC48ADA87908}" srcOrd="1" destOrd="0" parTransId="{D578D07D-B037-5D4E-8FE2-597D2C588B87}" sibTransId="{B70ED2F2-CD26-0D4F-BE31-09814790A575}"/>
    <dgm:cxn modelId="{4E444A83-3CB2-3940-921D-3B12EE8BFF2C}" type="presOf" srcId="{3BFDFD72-8DB1-EF4A-9BAC-918EB08CFCE4}" destId="{C421D268-A3AF-1E4D-A809-1C4346ECBD51}" srcOrd="0" destOrd="0" presId="urn:microsoft.com/office/officeart/2005/8/layout/default"/>
    <dgm:cxn modelId="{3A0B9D92-03A2-1641-9D09-A4AAAC3990ED}" srcId="{4638F924-CF62-0046-A0F1-80B88421738D}" destId="{02155A23-E391-1B4A-B794-911A72667B8C}" srcOrd="2" destOrd="0" parTransId="{8B7E770C-48D0-074A-BDB8-37CA25BE9CF8}" sibTransId="{67FA041F-E50D-5444-8A9C-1DD037B4BFC8}"/>
    <dgm:cxn modelId="{8F8FEE95-A485-DC47-82AA-12374E5E9B58}" type="presOf" srcId="{4638F924-CF62-0046-A0F1-80B88421738D}" destId="{FF988101-584B-6441-BAC2-E181F78C739C}" srcOrd="0" destOrd="0" presId="urn:microsoft.com/office/officeart/2005/8/layout/default"/>
    <dgm:cxn modelId="{C29C3EAC-E131-F348-AFA1-475ADA7F5637}" type="presOf" srcId="{FEF7A746-631A-0740-B7FE-50ED553B33D9}" destId="{CA62E46D-9BFD-8E46-BF4F-15AA416849BE}" srcOrd="0" destOrd="0" presId="urn:microsoft.com/office/officeart/2005/8/layout/default"/>
    <dgm:cxn modelId="{F0167FED-60B4-3746-95CC-90272D3C3458}" srcId="{4638F924-CF62-0046-A0F1-80B88421738D}" destId="{FE58744D-430B-BF4C-8638-0BA8BF58A7DF}" srcOrd="3" destOrd="0" parTransId="{E51C02BE-B072-E644-BA59-570AA91C4887}" sibTransId="{25E67113-FF13-6C4F-AAA7-9E4D8D49E3F2}"/>
    <dgm:cxn modelId="{BCE83EFF-F8F4-EF47-BCE7-616D4195B5DB}" srcId="{4638F924-CF62-0046-A0F1-80B88421738D}" destId="{B0890D7A-F7BF-7C45-92A1-E75FD4A60989}" srcOrd="4" destOrd="0" parTransId="{A3CE6B6F-8DCC-AD41-B869-5899C6921F6B}" sibTransId="{6F018439-AAE2-5D4C-BD56-E44594E667C7}"/>
    <dgm:cxn modelId="{91BD8926-373A-1A47-8066-E8C0BDDE6900}" type="presParOf" srcId="{FF988101-584B-6441-BAC2-E181F78C739C}" destId="{C421D268-A3AF-1E4D-A809-1C4346ECBD51}" srcOrd="0" destOrd="0" presId="urn:microsoft.com/office/officeart/2005/8/layout/default"/>
    <dgm:cxn modelId="{CC1ABE6D-B0FB-8D4C-B954-FE54C38E4B3D}" type="presParOf" srcId="{FF988101-584B-6441-BAC2-E181F78C739C}" destId="{162AA59B-704B-114D-941A-456B9618D46E}" srcOrd="1" destOrd="0" presId="urn:microsoft.com/office/officeart/2005/8/layout/default"/>
    <dgm:cxn modelId="{73CBBE63-968C-A048-9A43-7714D80A0537}" type="presParOf" srcId="{FF988101-584B-6441-BAC2-E181F78C739C}" destId="{16F00CFA-22ED-3648-A9C2-34A97EEEC8D0}" srcOrd="2" destOrd="0" presId="urn:microsoft.com/office/officeart/2005/8/layout/default"/>
    <dgm:cxn modelId="{68DDC57D-660E-5144-9B91-2A83387FDE5C}" type="presParOf" srcId="{FF988101-584B-6441-BAC2-E181F78C739C}" destId="{F5295017-1AB6-3347-A676-FD5798F47CD7}" srcOrd="3" destOrd="0" presId="urn:microsoft.com/office/officeart/2005/8/layout/default"/>
    <dgm:cxn modelId="{43A59573-1211-B941-B67E-E25480DDE4A8}" type="presParOf" srcId="{FF988101-584B-6441-BAC2-E181F78C739C}" destId="{9E88F80F-3241-324A-942E-37AB09A86120}" srcOrd="4" destOrd="0" presId="urn:microsoft.com/office/officeart/2005/8/layout/default"/>
    <dgm:cxn modelId="{A28EECA7-D4A5-D746-89D4-C68EAE0650A0}" type="presParOf" srcId="{FF988101-584B-6441-BAC2-E181F78C739C}" destId="{70FAF413-728E-6A47-858B-078D8E5CE74D}" srcOrd="5" destOrd="0" presId="urn:microsoft.com/office/officeart/2005/8/layout/default"/>
    <dgm:cxn modelId="{DE30A2AA-71AA-2543-BC13-B225814A6DE6}" type="presParOf" srcId="{FF988101-584B-6441-BAC2-E181F78C739C}" destId="{013BC9B8-AD74-4F46-8106-C808248C8312}" srcOrd="6" destOrd="0" presId="urn:microsoft.com/office/officeart/2005/8/layout/default"/>
    <dgm:cxn modelId="{E5E8A6B9-3654-DF4C-AA62-F59E70CF5E13}" type="presParOf" srcId="{FF988101-584B-6441-BAC2-E181F78C739C}" destId="{ACF2E1D1-459F-CA44-9FCD-5DFA995B0568}" srcOrd="7" destOrd="0" presId="urn:microsoft.com/office/officeart/2005/8/layout/default"/>
    <dgm:cxn modelId="{764A15BA-DC21-9D4E-85AC-2623B395E252}" type="presParOf" srcId="{FF988101-584B-6441-BAC2-E181F78C739C}" destId="{44ACCA7C-6813-5E4B-BC6B-F48B5D114284}" srcOrd="8" destOrd="0" presId="urn:microsoft.com/office/officeart/2005/8/layout/default"/>
    <dgm:cxn modelId="{02D7DA27-0A13-A747-99D1-D686A9680FD7}" type="presParOf" srcId="{FF988101-584B-6441-BAC2-E181F78C739C}" destId="{9EDCD929-E0F3-4E48-873B-C23A0036FFED}" srcOrd="9" destOrd="0" presId="urn:microsoft.com/office/officeart/2005/8/layout/default"/>
    <dgm:cxn modelId="{80D862D5-72D6-D24A-9115-BD490371BA55}" type="presParOf" srcId="{FF988101-584B-6441-BAC2-E181F78C739C}" destId="{CA62E46D-9BFD-8E46-BF4F-15AA416849BE}"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EE0064C-9DA3-F44D-88E1-F59D74C05814}" type="doc">
      <dgm:prSet loTypeId="urn:microsoft.com/office/officeart/2005/8/layout/pList2" loCatId="" qsTypeId="urn:microsoft.com/office/officeart/2005/8/quickstyle/simple1" qsCatId="simple" csTypeId="urn:microsoft.com/office/officeart/2005/8/colors/accent1_2" csCatId="accent1" phldr="1"/>
      <dgm:spPr/>
    </dgm:pt>
    <dgm:pt modelId="{6411ED20-BAD4-4A46-8BE9-CA0F05FB9E2D}">
      <dgm:prSet phldrT="[Text]" custT="1"/>
      <dgm:spPr>
        <a:solidFill>
          <a:srgbClr val="7030A0"/>
        </a:solidFill>
      </dgm:spPr>
      <dgm:t>
        <a:bodyPr/>
        <a:lstStyle/>
        <a:p>
          <a:pPr algn="l">
            <a:buNone/>
          </a:pPr>
          <a:r>
            <a:rPr lang="en-IN" sz="1600" b="1" dirty="0">
              <a:latin typeface="Work Sans" pitchFamily="2" charset="77"/>
            </a:rPr>
            <a:t>The Risk:</a:t>
          </a:r>
          <a:br>
            <a:rPr lang="en-IN" sz="1800" dirty="0">
              <a:latin typeface="Work Sans" pitchFamily="2" charset="77"/>
            </a:rPr>
          </a:br>
          <a:r>
            <a:rPr lang="en-GB" sz="1200" dirty="0">
              <a:latin typeface="Work Sans" pitchFamily="2" charset="77"/>
            </a:rPr>
            <a:t>❌ </a:t>
          </a:r>
          <a:r>
            <a:rPr lang="en-IN" sz="1400" dirty="0">
              <a:latin typeface="Work Sans" pitchFamily="2" charset="77"/>
            </a:rPr>
            <a:t>No centralized logs = No audit trail</a:t>
          </a:r>
          <a:br>
            <a:rPr lang="en-IN" sz="1400" dirty="0">
              <a:latin typeface="Work Sans" pitchFamily="2" charset="77"/>
            </a:rPr>
          </a:br>
          <a:r>
            <a:rPr lang="en-GB" sz="1400" dirty="0">
              <a:latin typeface="Work Sans" pitchFamily="2" charset="77"/>
            </a:rPr>
            <a:t>❌ </a:t>
          </a:r>
          <a:r>
            <a:rPr lang="en-IN" sz="1400" dirty="0">
              <a:latin typeface="Work Sans" pitchFamily="2" charset="77"/>
            </a:rPr>
            <a:t>Exposure to regulatory non-compliance</a:t>
          </a:r>
        </a:p>
        <a:p>
          <a:pPr algn="l">
            <a:buNone/>
          </a:pPr>
          <a:endParaRPr lang="en-IN" sz="600" dirty="0">
            <a:latin typeface="Work Sans" pitchFamily="2" charset="77"/>
          </a:endParaRPr>
        </a:p>
        <a:p>
          <a:pPr algn="l">
            <a:buNone/>
          </a:pPr>
          <a:r>
            <a:rPr lang="en-IN" sz="1600" b="1" dirty="0">
              <a:latin typeface="Work Sans" pitchFamily="2" charset="77"/>
            </a:rPr>
            <a:t>Solved by AI Gateway:</a:t>
          </a:r>
          <a:br>
            <a:rPr lang="en-IN" sz="1800" dirty="0">
              <a:latin typeface="Work Sans" pitchFamily="2" charset="77"/>
            </a:rPr>
          </a:br>
          <a:r>
            <a:rPr lang="en-IN" sz="1400" dirty="0">
              <a:latin typeface="Work Sans" pitchFamily="2" charset="77"/>
            </a:rPr>
            <a:t>✅ Unified logging of prompts &amp; responses</a:t>
          </a:r>
          <a:br>
            <a:rPr lang="en-IN" sz="1400" dirty="0">
              <a:latin typeface="Work Sans" pitchFamily="2" charset="77"/>
            </a:rPr>
          </a:br>
          <a:r>
            <a:rPr lang="en-IN" sz="1400" dirty="0">
              <a:latin typeface="Work Sans" pitchFamily="2" charset="77"/>
            </a:rPr>
            <a:t>✅ Role-based access control</a:t>
          </a:r>
        </a:p>
      </dgm:t>
    </dgm:pt>
    <dgm:pt modelId="{D4E1EC56-62F9-9341-96E2-6789882083A2}" type="parTrans" cxnId="{946BD37F-EB0A-9A4B-9DCE-1921455E3D22}">
      <dgm:prSet/>
      <dgm:spPr/>
      <dgm:t>
        <a:bodyPr/>
        <a:lstStyle/>
        <a:p>
          <a:endParaRPr lang="en-GB"/>
        </a:p>
      </dgm:t>
    </dgm:pt>
    <dgm:pt modelId="{A5DB0986-3944-3C44-BAAE-5EE035F205B3}" type="sibTrans" cxnId="{946BD37F-EB0A-9A4B-9DCE-1921455E3D22}">
      <dgm:prSet/>
      <dgm:spPr/>
      <dgm:t>
        <a:bodyPr/>
        <a:lstStyle/>
        <a:p>
          <a:endParaRPr lang="en-GB"/>
        </a:p>
      </dgm:t>
    </dgm:pt>
    <dgm:pt modelId="{EA7BEDCA-4348-324F-A237-0A55AF075879}">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spcFirstLastPara="0" vert="horz" wrap="square" lIns="113792" tIns="113792" rIns="113792" bIns="113792" numCol="1" spcCol="1270" anchor="t" anchorCtr="0"/>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gm:t>
    </dgm:pt>
    <dgm:pt modelId="{875A57DE-68D8-8649-B76E-7A9367F42E4D}" type="parTrans" cxnId="{C4DE9339-3D18-1B4C-B34E-65579363A29A}">
      <dgm:prSet/>
      <dgm:spPr/>
      <dgm:t>
        <a:bodyPr/>
        <a:lstStyle/>
        <a:p>
          <a:endParaRPr lang="en-GB"/>
        </a:p>
      </dgm:t>
    </dgm:pt>
    <dgm:pt modelId="{0FD09DF4-ED96-594B-94A2-8C71373B1ABB}" type="sibTrans" cxnId="{C4DE9339-3D18-1B4C-B34E-65579363A29A}">
      <dgm:prSet/>
      <dgm:spPr/>
      <dgm:t>
        <a:bodyPr/>
        <a:lstStyle/>
        <a:p>
          <a:endParaRPr lang="en-GB"/>
        </a:p>
      </dgm:t>
    </dgm:pt>
    <dgm:pt modelId="{EE2EFA69-6D34-4847-9F57-D892B478D946}">
      <dgm:prSet phldrT="[Text]" custT="1"/>
      <dgm:spPr>
        <a:solidFill>
          <a:srgbClr val="7030A0"/>
        </a:solidFill>
        <a:ln w="12700" cap="flat" cmpd="sng" algn="ctr">
          <a:solidFill>
            <a:prstClr val="white">
              <a:hueOff val="0"/>
              <a:satOff val="0"/>
              <a:lumOff val="0"/>
              <a:alphaOff val="0"/>
            </a:prstClr>
          </a:solidFill>
          <a:prstDash val="solid"/>
          <a:miter lim="800000"/>
        </a:ln>
        <a:effectLst/>
      </dgm:spPr>
      <dgm:t>
        <a:bodyPr/>
        <a:lstStyle/>
        <a:p>
          <a:pPr marL="0" lvl="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algn="l" defTabSz="711200">
            <a:lnSpc>
              <a:spcPct val="90000"/>
            </a:lnSpc>
            <a:spcBef>
              <a:spcPct val="0"/>
            </a:spcBef>
            <a:spcAft>
              <a:spcPct val="35000"/>
            </a:spcAft>
            <a:buNone/>
          </a:pPr>
          <a:endParaRPr lang="en-IN" sz="600" kern="1200" dirty="0">
            <a:latin typeface="Work Sans" pitchFamily="2" charset="77"/>
          </a:endParaRPr>
        </a:p>
        <a:p>
          <a:pPr marL="0" lvl="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gm:t>
    </dgm:pt>
    <dgm:pt modelId="{837EBF62-E6C4-6D43-9035-53D959FBC7A8}" type="parTrans" cxnId="{0DBC0085-E074-4946-8266-C4AB631EABC0}">
      <dgm:prSet/>
      <dgm:spPr/>
      <dgm:t>
        <a:bodyPr/>
        <a:lstStyle/>
        <a:p>
          <a:endParaRPr lang="en-GB"/>
        </a:p>
      </dgm:t>
    </dgm:pt>
    <dgm:pt modelId="{9513C2CA-4DC0-3546-A0D1-619FE585417C}" type="sibTrans" cxnId="{0DBC0085-E074-4946-8266-C4AB631EABC0}">
      <dgm:prSet/>
      <dgm:spPr/>
      <dgm:t>
        <a:bodyPr/>
        <a:lstStyle/>
        <a:p>
          <a:endParaRPr lang="en-GB"/>
        </a:p>
      </dgm:t>
    </dgm:pt>
    <dgm:pt modelId="{3A4ADE1C-9A51-A244-9414-5453061A3483}" type="pres">
      <dgm:prSet presAssocID="{6EE0064C-9DA3-F44D-88E1-F59D74C05814}" presName="Name0" presStyleCnt="0">
        <dgm:presLayoutVars>
          <dgm:dir/>
          <dgm:resizeHandles val="exact"/>
        </dgm:presLayoutVars>
      </dgm:prSet>
      <dgm:spPr/>
    </dgm:pt>
    <dgm:pt modelId="{1D325BCF-5A07-4E47-AD9A-420218CE14DB}" type="pres">
      <dgm:prSet presAssocID="{6EE0064C-9DA3-F44D-88E1-F59D74C05814}" presName="bkgdShp" presStyleLbl="alignAccFollowNode1" presStyleIdx="0" presStyleCnt="1" custScaleX="82645" custScaleY="75132" custLinFactNeighborY="-9680"/>
      <dgm:spPr/>
    </dgm:pt>
    <dgm:pt modelId="{5A743E48-AC6C-7A4D-8D58-A8C3403DEEC4}" type="pres">
      <dgm:prSet presAssocID="{6EE0064C-9DA3-F44D-88E1-F59D74C05814}" presName="linComp" presStyleCnt="0"/>
      <dgm:spPr/>
    </dgm:pt>
    <dgm:pt modelId="{DD7C1771-207A-6C43-9381-7756CB5E5187}" type="pres">
      <dgm:prSet presAssocID="{6411ED20-BAD4-4A46-8BE9-CA0F05FB9E2D}" presName="compNode" presStyleCnt="0"/>
      <dgm:spPr/>
    </dgm:pt>
    <dgm:pt modelId="{DA30418F-15FD-BF40-A0B8-7C10BCD06727}" type="pres">
      <dgm:prSet presAssocID="{6411ED20-BAD4-4A46-8BE9-CA0F05FB9E2D}" presName="node" presStyleLbl="node1" presStyleIdx="0" presStyleCnt="3" custScaleX="82645" custLinFactNeighborY="-26235">
        <dgm:presLayoutVars>
          <dgm:bulletEnabled val="1"/>
        </dgm:presLayoutVars>
      </dgm:prSet>
      <dgm:spPr/>
    </dgm:pt>
    <dgm:pt modelId="{83349FD9-95F4-B842-9041-02869A70148D}" type="pres">
      <dgm:prSet presAssocID="{6411ED20-BAD4-4A46-8BE9-CA0F05FB9E2D}" presName="invisiNode" presStyleLbl="node1" presStyleIdx="0" presStyleCnt="3"/>
      <dgm:spPr/>
    </dgm:pt>
    <dgm:pt modelId="{05E7C0E4-320F-014E-A839-BFAA4AD707A3}" type="pres">
      <dgm:prSet presAssocID="{6411ED20-BAD4-4A46-8BE9-CA0F05FB9E2D}" presName="imagNode" presStyleLbl="fgImgPlace1" presStyleIdx="0" presStyleCnt="3" custScaleX="82645" custScaleY="75132" custLinFactNeighborY="-13200"/>
      <dgm:spPr>
        <a:blipFill dpi="0" rotWithShape="1">
          <a:blip xmlns:r="http://schemas.openxmlformats.org/officeDocument/2006/relationships" r:embed="rId1"/>
          <a:srcRect/>
          <a:stretch>
            <a:fillRect l="784" t="-68605" r="-784" b="-7395"/>
          </a:stretch>
        </a:blipFill>
      </dgm:spPr>
    </dgm:pt>
    <dgm:pt modelId="{F1197F0A-BFA9-5043-85CF-010B7B4B6A8C}" type="pres">
      <dgm:prSet presAssocID="{A5DB0986-3944-3C44-BAAE-5EE035F205B3}" presName="sibTrans" presStyleLbl="sibTrans2D1" presStyleIdx="0" presStyleCnt="0"/>
      <dgm:spPr/>
    </dgm:pt>
    <dgm:pt modelId="{69B41501-A7C0-1444-9074-91724AD83D3A}" type="pres">
      <dgm:prSet presAssocID="{EA7BEDCA-4348-324F-A237-0A55AF075879}" presName="compNode" presStyleCnt="0"/>
      <dgm:spPr/>
    </dgm:pt>
    <dgm:pt modelId="{AB7965EE-CBBA-7F4B-8324-D6A0E24AE298}" type="pres">
      <dgm:prSet presAssocID="{EA7BEDCA-4348-324F-A237-0A55AF075879}" presName="node" presStyleLbl="node1" presStyleIdx="1" presStyleCnt="3" custScaleX="82645" custLinFactNeighborY="-26235">
        <dgm:presLayoutVars>
          <dgm:bulletEnabled val="1"/>
        </dgm:presLayoutVars>
      </dgm:prSet>
      <dgm:spPr>
        <a:xfrm rot="10800000">
          <a:off x="3925695" y="1698548"/>
          <a:ext cx="3261109" cy="3966735"/>
        </a:xfrm>
        <a:prstGeom prst="round2SameRect">
          <a:avLst>
            <a:gd name="adj1" fmla="val 10500"/>
            <a:gd name="adj2" fmla="val 0"/>
          </a:avLst>
        </a:prstGeom>
      </dgm:spPr>
    </dgm:pt>
    <dgm:pt modelId="{575054F5-4134-B142-BF57-B3CB84E7A9F6}" type="pres">
      <dgm:prSet presAssocID="{EA7BEDCA-4348-324F-A237-0A55AF075879}" presName="invisiNode" presStyleLbl="node1" presStyleIdx="1" presStyleCnt="3"/>
      <dgm:spPr/>
    </dgm:pt>
    <dgm:pt modelId="{49844835-1031-2249-A878-08F6F43906D5}" type="pres">
      <dgm:prSet presAssocID="{EA7BEDCA-4348-324F-A237-0A55AF075879}" presName="imagNode" presStyleLbl="fgImgPlace1" presStyleIdx="1" presStyleCnt="3" custScaleX="82645" custScaleY="75132" custLinFactNeighborY="-13200"/>
      <dgm:spPr>
        <a:blipFill dpi="0" rotWithShape="1">
          <a:blip xmlns:r="http://schemas.openxmlformats.org/officeDocument/2006/relationships" r:embed="rId2"/>
          <a:srcRect/>
          <a:stretch>
            <a:fillRect l="593" t="-59734" r="-593" b="-10266"/>
          </a:stretch>
        </a:blipFill>
      </dgm:spPr>
    </dgm:pt>
    <dgm:pt modelId="{0C94AACC-C7EE-504E-AF3B-F1A795FCE0AB}" type="pres">
      <dgm:prSet presAssocID="{0FD09DF4-ED96-594B-94A2-8C71373B1ABB}" presName="sibTrans" presStyleLbl="sibTrans2D1" presStyleIdx="0" presStyleCnt="0"/>
      <dgm:spPr/>
    </dgm:pt>
    <dgm:pt modelId="{DA57EC1C-B041-BD40-96AC-B715F9D9AE8E}" type="pres">
      <dgm:prSet presAssocID="{EE2EFA69-6D34-4847-9F57-D892B478D946}" presName="compNode" presStyleCnt="0"/>
      <dgm:spPr/>
    </dgm:pt>
    <dgm:pt modelId="{EB519043-5F7D-024A-872C-41ADD4A23692}" type="pres">
      <dgm:prSet presAssocID="{EE2EFA69-6D34-4847-9F57-D892B478D946}" presName="node" presStyleLbl="node1" presStyleIdx="2" presStyleCnt="3" custScaleX="82645" custLinFactNeighborY="-26235">
        <dgm:presLayoutVars>
          <dgm:bulletEnabled val="1"/>
        </dgm:presLayoutVars>
      </dgm:prSet>
      <dgm:spPr>
        <a:xfrm rot="10800000">
          <a:off x="7512915" y="1698548"/>
          <a:ext cx="3261109" cy="3966735"/>
        </a:xfrm>
        <a:prstGeom prst="round2SameRect">
          <a:avLst>
            <a:gd name="adj1" fmla="val 10500"/>
            <a:gd name="adj2" fmla="val 0"/>
          </a:avLst>
        </a:prstGeom>
      </dgm:spPr>
    </dgm:pt>
    <dgm:pt modelId="{7432B734-7C41-7544-B2CA-6945F0E72928}" type="pres">
      <dgm:prSet presAssocID="{EE2EFA69-6D34-4847-9F57-D892B478D946}" presName="invisiNode" presStyleLbl="node1" presStyleIdx="2" presStyleCnt="3"/>
      <dgm:spPr/>
    </dgm:pt>
    <dgm:pt modelId="{72236088-99ED-0140-B390-620BD7416E1B}" type="pres">
      <dgm:prSet presAssocID="{EE2EFA69-6D34-4847-9F57-D892B478D946}" presName="imagNode" presStyleLbl="fgImgPlace1" presStyleIdx="2" presStyleCnt="3" custScaleX="82645" custScaleY="75132" custLinFactNeighborY="-13200"/>
      <dgm:spPr>
        <a:blipFill dpi="0" rotWithShape="1">
          <a:blip xmlns:r="http://schemas.openxmlformats.org/officeDocument/2006/relationships" r:embed="rId3"/>
          <a:srcRect/>
          <a:stretch>
            <a:fillRect l="212" t="-18182" r="-212" b="-51818"/>
          </a:stretch>
        </a:blipFill>
      </dgm:spPr>
    </dgm:pt>
  </dgm:ptLst>
  <dgm:cxnLst>
    <dgm:cxn modelId="{08819E13-E545-8C46-9253-1A02F286517B}" type="presOf" srcId="{0FD09DF4-ED96-594B-94A2-8C71373B1ABB}" destId="{0C94AACC-C7EE-504E-AF3B-F1A795FCE0AB}" srcOrd="0" destOrd="0" presId="urn:microsoft.com/office/officeart/2005/8/layout/pList2"/>
    <dgm:cxn modelId="{C4DE9339-3D18-1B4C-B34E-65579363A29A}" srcId="{6EE0064C-9DA3-F44D-88E1-F59D74C05814}" destId="{EA7BEDCA-4348-324F-A237-0A55AF075879}" srcOrd="1" destOrd="0" parTransId="{875A57DE-68D8-8649-B76E-7A9367F42E4D}" sibTransId="{0FD09DF4-ED96-594B-94A2-8C71373B1ABB}"/>
    <dgm:cxn modelId="{BC5DF944-7662-BF47-81F9-C2C88410B6D6}" type="presOf" srcId="{6EE0064C-9DA3-F44D-88E1-F59D74C05814}" destId="{3A4ADE1C-9A51-A244-9414-5453061A3483}" srcOrd="0" destOrd="0" presId="urn:microsoft.com/office/officeart/2005/8/layout/pList2"/>
    <dgm:cxn modelId="{946BD37F-EB0A-9A4B-9DCE-1921455E3D22}" srcId="{6EE0064C-9DA3-F44D-88E1-F59D74C05814}" destId="{6411ED20-BAD4-4A46-8BE9-CA0F05FB9E2D}" srcOrd="0" destOrd="0" parTransId="{D4E1EC56-62F9-9341-96E2-6789882083A2}" sibTransId="{A5DB0986-3944-3C44-BAAE-5EE035F205B3}"/>
    <dgm:cxn modelId="{0DBC0085-E074-4946-8266-C4AB631EABC0}" srcId="{6EE0064C-9DA3-F44D-88E1-F59D74C05814}" destId="{EE2EFA69-6D34-4847-9F57-D892B478D946}" srcOrd="2" destOrd="0" parTransId="{837EBF62-E6C4-6D43-9035-53D959FBC7A8}" sibTransId="{9513C2CA-4DC0-3546-A0D1-619FE585417C}"/>
    <dgm:cxn modelId="{283F648F-DBE9-994D-9F7C-F5294CC63FF0}" type="presOf" srcId="{EE2EFA69-6D34-4847-9F57-D892B478D946}" destId="{EB519043-5F7D-024A-872C-41ADD4A23692}" srcOrd="0" destOrd="0" presId="urn:microsoft.com/office/officeart/2005/8/layout/pList2"/>
    <dgm:cxn modelId="{CACF0992-1C2E-2A42-BD0B-D8F1A3F822DC}" type="presOf" srcId="{A5DB0986-3944-3C44-BAAE-5EE035F205B3}" destId="{F1197F0A-BFA9-5043-85CF-010B7B4B6A8C}" srcOrd="0" destOrd="0" presId="urn:microsoft.com/office/officeart/2005/8/layout/pList2"/>
    <dgm:cxn modelId="{C4C51D9B-CB18-A44D-8A6E-51EDC7F1CEB1}" type="presOf" srcId="{EA7BEDCA-4348-324F-A237-0A55AF075879}" destId="{AB7965EE-CBBA-7F4B-8324-D6A0E24AE298}" srcOrd="0" destOrd="0" presId="urn:microsoft.com/office/officeart/2005/8/layout/pList2"/>
    <dgm:cxn modelId="{25D7DBD4-70CC-7E4B-A18F-FE35C3EDF13F}" type="presOf" srcId="{6411ED20-BAD4-4A46-8BE9-CA0F05FB9E2D}" destId="{DA30418F-15FD-BF40-A0B8-7C10BCD06727}" srcOrd="0" destOrd="0" presId="urn:microsoft.com/office/officeart/2005/8/layout/pList2"/>
    <dgm:cxn modelId="{B1D5883E-CC9F-EE49-80E8-0B31D3F2F760}" type="presParOf" srcId="{3A4ADE1C-9A51-A244-9414-5453061A3483}" destId="{1D325BCF-5A07-4E47-AD9A-420218CE14DB}" srcOrd="0" destOrd="0" presId="urn:microsoft.com/office/officeart/2005/8/layout/pList2"/>
    <dgm:cxn modelId="{9F9E6690-8490-D14C-9CCB-2EB0A84FBAF1}" type="presParOf" srcId="{3A4ADE1C-9A51-A244-9414-5453061A3483}" destId="{5A743E48-AC6C-7A4D-8D58-A8C3403DEEC4}" srcOrd="1" destOrd="0" presId="urn:microsoft.com/office/officeart/2005/8/layout/pList2"/>
    <dgm:cxn modelId="{02BFE5B3-6ED8-9C4C-866A-441465DC12F2}" type="presParOf" srcId="{5A743E48-AC6C-7A4D-8D58-A8C3403DEEC4}" destId="{DD7C1771-207A-6C43-9381-7756CB5E5187}" srcOrd="0" destOrd="0" presId="urn:microsoft.com/office/officeart/2005/8/layout/pList2"/>
    <dgm:cxn modelId="{323336F3-D5FF-8B46-AA41-3E9E13CBA921}" type="presParOf" srcId="{DD7C1771-207A-6C43-9381-7756CB5E5187}" destId="{DA30418F-15FD-BF40-A0B8-7C10BCD06727}" srcOrd="0" destOrd="0" presId="urn:microsoft.com/office/officeart/2005/8/layout/pList2"/>
    <dgm:cxn modelId="{91B81F88-9C31-B14F-B788-A9E05D3332A1}" type="presParOf" srcId="{DD7C1771-207A-6C43-9381-7756CB5E5187}" destId="{83349FD9-95F4-B842-9041-02869A70148D}" srcOrd="1" destOrd="0" presId="urn:microsoft.com/office/officeart/2005/8/layout/pList2"/>
    <dgm:cxn modelId="{BD6DBF20-659B-AD4A-B8B1-F9B283E9E113}" type="presParOf" srcId="{DD7C1771-207A-6C43-9381-7756CB5E5187}" destId="{05E7C0E4-320F-014E-A839-BFAA4AD707A3}" srcOrd="2" destOrd="0" presId="urn:microsoft.com/office/officeart/2005/8/layout/pList2"/>
    <dgm:cxn modelId="{F145D642-E4EE-5C41-8959-46E19A3C5BB2}" type="presParOf" srcId="{5A743E48-AC6C-7A4D-8D58-A8C3403DEEC4}" destId="{F1197F0A-BFA9-5043-85CF-010B7B4B6A8C}" srcOrd="1" destOrd="0" presId="urn:microsoft.com/office/officeart/2005/8/layout/pList2"/>
    <dgm:cxn modelId="{278361D5-DC14-CA45-A006-AD52CE5615E1}" type="presParOf" srcId="{5A743E48-AC6C-7A4D-8D58-A8C3403DEEC4}" destId="{69B41501-A7C0-1444-9074-91724AD83D3A}" srcOrd="2" destOrd="0" presId="urn:microsoft.com/office/officeart/2005/8/layout/pList2"/>
    <dgm:cxn modelId="{2C78722C-875E-1045-9979-D1DBC8E8BAC2}" type="presParOf" srcId="{69B41501-A7C0-1444-9074-91724AD83D3A}" destId="{AB7965EE-CBBA-7F4B-8324-D6A0E24AE298}" srcOrd="0" destOrd="0" presId="urn:microsoft.com/office/officeart/2005/8/layout/pList2"/>
    <dgm:cxn modelId="{BE3C50A8-E49D-2148-91E9-83B1426E2490}" type="presParOf" srcId="{69B41501-A7C0-1444-9074-91724AD83D3A}" destId="{575054F5-4134-B142-BF57-B3CB84E7A9F6}" srcOrd="1" destOrd="0" presId="urn:microsoft.com/office/officeart/2005/8/layout/pList2"/>
    <dgm:cxn modelId="{40ECC6B0-0A8D-F447-A08D-9D0DA2124AFE}" type="presParOf" srcId="{69B41501-A7C0-1444-9074-91724AD83D3A}" destId="{49844835-1031-2249-A878-08F6F43906D5}" srcOrd="2" destOrd="0" presId="urn:microsoft.com/office/officeart/2005/8/layout/pList2"/>
    <dgm:cxn modelId="{3C5D17F9-24F5-7746-85B4-B107082234CD}" type="presParOf" srcId="{5A743E48-AC6C-7A4D-8D58-A8C3403DEEC4}" destId="{0C94AACC-C7EE-504E-AF3B-F1A795FCE0AB}" srcOrd="3" destOrd="0" presId="urn:microsoft.com/office/officeart/2005/8/layout/pList2"/>
    <dgm:cxn modelId="{74B1DEDF-005B-3841-A758-03C71A93F034}" type="presParOf" srcId="{5A743E48-AC6C-7A4D-8D58-A8C3403DEEC4}" destId="{DA57EC1C-B041-BD40-96AC-B715F9D9AE8E}" srcOrd="4" destOrd="0" presId="urn:microsoft.com/office/officeart/2005/8/layout/pList2"/>
    <dgm:cxn modelId="{5103A410-D18C-E24B-97EF-A253427C6381}" type="presParOf" srcId="{DA57EC1C-B041-BD40-96AC-B715F9D9AE8E}" destId="{EB519043-5F7D-024A-872C-41ADD4A23692}" srcOrd="0" destOrd="0" presId="urn:microsoft.com/office/officeart/2005/8/layout/pList2"/>
    <dgm:cxn modelId="{678E9B02-F33D-874A-82EC-CB22191067D3}" type="presParOf" srcId="{DA57EC1C-B041-BD40-96AC-B715F9D9AE8E}" destId="{7432B734-7C41-7544-B2CA-6945F0E72928}" srcOrd="1" destOrd="0" presId="urn:microsoft.com/office/officeart/2005/8/layout/pList2"/>
    <dgm:cxn modelId="{5A29D1CB-C835-FA48-96D8-11CCC2ADB97C}" type="presParOf" srcId="{DA57EC1C-B041-BD40-96AC-B715F9D9AE8E}" destId="{72236088-99ED-0140-B390-620BD7416E1B}"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9C1EBA-7693-C74F-BD26-AAA93612C6CF}" type="doc">
      <dgm:prSet loTypeId="urn:microsoft.com/office/officeart/2005/8/layout/pyramid1" loCatId="" qsTypeId="urn:microsoft.com/office/officeart/2005/8/quickstyle/simple1" qsCatId="simple" csTypeId="urn:microsoft.com/office/officeart/2005/8/colors/accent1_2" csCatId="accent1" phldr="1"/>
      <dgm:spPr/>
    </dgm:pt>
    <dgm:pt modelId="{37C71F89-D5F6-9249-827E-57714166B87E}">
      <dgm:prSet phldrT="[Text]" custT="1"/>
      <dgm:spPr/>
      <dgm:t>
        <a:bodyPr/>
        <a:lstStyle/>
        <a:p>
          <a:r>
            <a:rPr lang="en-GB" sz="1800" dirty="0">
              <a:solidFill>
                <a:schemeClr val="bg1">
                  <a:lumMod val="85000"/>
                </a:schemeClr>
              </a:solidFill>
              <a:latin typeface="Work Sans" pitchFamily="2" charset="77"/>
            </a:rPr>
            <a:t>AI that grounds responses in provided context (RAG)</a:t>
          </a:r>
        </a:p>
      </dgm:t>
    </dgm:pt>
    <dgm:pt modelId="{9C739F72-EE76-8646-A709-B25C14FA88EC}" type="parTrans" cxnId="{B5BAC107-60B4-0542-8976-15680DF3B93D}">
      <dgm:prSet/>
      <dgm:spPr/>
      <dgm:t>
        <a:bodyPr/>
        <a:lstStyle/>
        <a:p>
          <a:endParaRPr lang="en-GB"/>
        </a:p>
      </dgm:t>
    </dgm:pt>
    <dgm:pt modelId="{C94F1074-2080-DD4F-9CAD-EC832F84C52E}" type="sibTrans" cxnId="{B5BAC107-60B4-0542-8976-15680DF3B93D}">
      <dgm:prSet/>
      <dgm:spPr/>
      <dgm:t>
        <a:bodyPr/>
        <a:lstStyle/>
        <a:p>
          <a:endParaRPr lang="en-GB"/>
        </a:p>
      </dgm:t>
    </dgm:pt>
    <dgm:pt modelId="{B0FEACBE-FB56-104E-A448-4CF16007AF74}">
      <dgm:prSet phldrT="[Text]" custT="1"/>
      <dgm:spPr/>
      <dgm:t>
        <a:bodyPr/>
        <a:lstStyle/>
        <a:p>
          <a:r>
            <a:rPr lang="en-GB" sz="1800" dirty="0">
              <a:solidFill>
                <a:schemeClr val="bg1">
                  <a:lumMod val="85000"/>
                </a:schemeClr>
              </a:solidFill>
              <a:latin typeface="Work Sans" pitchFamily="2" charset="77"/>
            </a:rPr>
            <a:t>AI that follows instructions well (Instruction-tuning)</a:t>
          </a:r>
        </a:p>
      </dgm:t>
    </dgm:pt>
    <dgm:pt modelId="{6140B66B-F412-1B46-BA97-3BF010AF823E}" type="parTrans" cxnId="{3CB2E240-C9BD-0E4D-97F0-5CA565E2E3E8}">
      <dgm:prSet/>
      <dgm:spPr/>
      <dgm:t>
        <a:bodyPr/>
        <a:lstStyle/>
        <a:p>
          <a:endParaRPr lang="en-GB"/>
        </a:p>
      </dgm:t>
    </dgm:pt>
    <dgm:pt modelId="{46860477-5E44-8143-B507-3CA597C2F269}" type="sibTrans" cxnId="{3CB2E240-C9BD-0E4D-97F0-5CA565E2E3E8}">
      <dgm:prSet/>
      <dgm:spPr/>
      <dgm:t>
        <a:bodyPr/>
        <a:lstStyle/>
        <a:p>
          <a:endParaRPr lang="en-GB"/>
        </a:p>
      </dgm:t>
    </dgm:pt>
    <dgm:pt modelId="{67876876-F54C-BF45-9EBC-1D914E41B849}">
      <dgm:prSet phldrT="[Text]" custT="1"/>
      <dgm:spPr/>
      <dgm:t>
        <a:bodyPr/>
        <a:lstStyle/>
        <a:p>
          <a:r>
            <a:rPr lang="en-GB" sz="1800" dirty="0">
              <a:solidFill>
                <a:schemeClr val="bg1">
                  <a:lumMod val="85000"/>
                </a:schemeClr>
              </a:solidFill>
              <a:latin typeface="Work Sans" pitchFamily="2" charset="77"/>
            </a:rPr>
            <a:t>AI trained on huge amounts of text data (Foundation models)</a:t>
          </a:r>
        </a:p>
      </dgm:t>
    </dgm:pt>
    <dgm:pt modelId="{208A0972-24FD-EA43-979C-74A881516177}" type="parTrans" cxnId="{509FCE4A-8B6F-904D-93A4-9863CC239C7F}">
      <dgm:prSet/>
      <dgm:spPr/>
      <dgm:t>
        <a:bodyPr/>
        <a:lstStyle/>
        <a:p>
          <a:endParaRPr lang="en-GB"/>
        </a:p>
      </dgm:t>
    </dgm:pt>
    <dgm:pt modelId="{ABC9AED8-D90A-F74E-82C5-B7DDB1C3D01C}" type="sibTrans" cxnId="{509FCE4A-8B6F-904D-93A4-9863CC239C7F}">
      <dgm:prSet/>
      <dgm:spPr/>
      <dgm:t>
        <a:bodyPr/>
        <a:lstStyle/>
        <a:p>
          <a:endParaRPr lang="en-GB"/>
        </a:p>
      </dgm:t>
    </dgm:pt>
    <dgm:pt modelId="{518D7B92-20F0-B645-9C82-101332D30702}">
      <dgm:prSet phldrT="[Text]" custT="1"/>
      <dgm:spPr/>
      <dgm:t>
        <a:bodyPr/>
        <a:lstStyle/>
        <a:p>
          <a:r>
            <a:rPr lang="en-GB" sz="1800" dirty="0">
              <a:solidFill>
                <a:schemeClr val="bg1">
                  <a:lumMod val="85000"/>
                </a:schemeClr>
              </a:solidFill>
              <a:latin typeface="Work Sans" pitchFamily="2" charset="77"/>
            </a:rPr>
            <a:t>Connected AI that Acts (Agents, MCP)</a:t>
          </a:r>
        </a:p>
      </dgm:t>
    </dgm:pt>
    <dgm:pt modelId="{890DF637-9583-A14B-8EBA-CAEAE84AF839}" type="sibTrans" cxnId="{41CA7875-32C6-1742-95B9-2009CBABFFDD}">
      <dgm:prSet/>
      <dgm:spPr/>
      <dgm:t>
        <a:bodyPr/>
        <a:lstStyle/>
        <a:p>
          <a:endParaRPr lang="en-GB"/>
        </a:p>
      </dgm:t>
    </dgm:pt>
    <dgm:pt modelId="{5EBEC2C9-F3DF-1D45-8377-F10AD2621B43}" type="parTrans" cxnId="{41CA7875-32C6-1742-95B9-2009CBABFFDD}">
      <dgm:prSet/>
      <dgm:spPr/>
      <dgm:t>
        <a:bodyPr/>
        <a:lstStyle/>
        <a:p>
          <a:endParaRPr lang="en-GB"/>
        </a:p>
      </dgm:t>
    </dgm:pt>
    <dgm:pt modelId="{0AA33EBF-1219-2F4C-B24D-57E800D9E581}">
      <dgm:prSet phldrT="[Text]" custT="1"/>
      <dgm:spPr/>
      <dgm:t>
        <a:bodyPr/>
        <a:lstStyle/>
        <a:p>
          <a:r>
            <a:rPr lang="en-GB" sz="1800" dirty="0">
              <a:solidFill>
                <a:schemeClr val="bg1">
                  <a:lumMod val="85000"/>
                </a:schemeClr>
              </a:solidFill>
              <a:latin typeface="Work Sans" pitchFamily="2" charset="77"/>
            </a:rPr>
            <a:t>And</a:t>
          </a:r>
        </a:p>
        <a:p>
          <a:r>
            <a:rPr lang="en-GB" sz="1800" dirty="0">
              <a:solidFill>
                <a:schemeClr val="bg1">
                  <a:lumMod val="85000"/>
                </a:schemeClr>
              </a:solidFill>
              <a:latin typeface="Work Sans" pitchFamily="2" charset="77"/>
            </a:rPr>
            <a:t>More!</a:t>
          </a:r>
        </a:p>
      </dgm:t>
    </dgm:pt>
    <dgm:pt modelId="{4F6E2D75-2EB0-7643-9B04-3708D2447064}" type="sibTrans" cxnId="{1300F8B0-B4CE-BE4B-9653-F76C641BCF9F}">
      <dgm:prSet/>
      <dgm:spPr/>
      <dgm:t>
        <a:bodyPr/>
        <a:lstStyle/>
        <a:p>
          <a:endParaRPr lang="en-GB"/>
        </a:p>
      </dgm:t>
    </dgm:pt>
    <dgm:pt modelId="{8AE87E23-913B-BA45-842F-C404CB64DAF4}" type="parTrans" cxnId="{1300F8B0-B4CE-BE4B-9653-F76C641BCF9F}">
      <dgm:prSet/>
      <dgm:spPr/>
      <dgm:t>
        <a:bodyPr/>
        <a:lstStyle/>
        <a:p>
          <a:endParaRPr lang="en-GB"/>
        </a:p>
      </dgm:t>
    </dgm:pt>
    <dgm:pt modelId="{306FDCCD-587F-BA42-9E43-4FBD1ABB51FC}" type="pres">
      <dgm:prSet presAssocID="{279C1EBA-7693-C74F-BD26-AAA93612C6CF}" presName="Name0" presStyleCnt="0">
        <dgm:presLayoutVars>
          <dgm:dir/>
          <dgm:animLvl val="lvl"/>
          <dgm:resizeHandles val="exact"/>
        </dgm:presLayoutVars>
      </dgm:prSet>
      <dgm:spPr/>
    </dgm:pt>
    <dgm:pt modelId="{7964FC7D-6223-5541-BB55-2EADD460345D}" type="pres">
      <dgm:prSet presAssocID="{0AA33EBF-1219-2F4C-B24D-57E800D9E581}" presName="Name8" presStyleCnt="0"/>
      <dgm:spPr/>
    </dgm:pt>
    <dgm:pt modelId="{9B7E03CB-A2B8-BC4B-8D9C-AB974AD576F0}" type="pres">
      <dgm:prSet presAssocID="{0AA33EBF-1219-2F4C-B24D-57E800D9E581}" presName="level" presStyleLbl="node1" presStyleIdx="0" presStyleCnt="5">
        <dgm:presLayoutVars>
          <dgm:chMax val="1"/>
          <dgm:bulletEnabled val="1"/>
        </dgm:presLayoutVars>
      </dgm:prSet>
      <dgm:spPr/>
    </dgm:pt>
    <dgm:pt modelId="{C8DE02AB-2CD5-4443-87DA-5467762EBAD9}" type="pres">
      <dgm:prSet presAssocID="{0AA33EBF-1219-2F4C-B24D-57E800D9E581}" presName="levelTx" presStyleLbl="revTx" presStyleIdx="0" presStyleCnt="0">
        <dgm:presLayoutVars>
          <dgm:chMax val="1"/>
          <dgm:bulletEnabled val="1"/>
        </dgm:presLayoutVars>
      </dgm:prSet>
      <dgm:spPr/>
    </dgm:pt>
    <dgm:pt modelId="{605F32DA-C7D4-584C-9E07-61CFC70167F9}" type="pres">
      <dgm:prSet presAssocID="{518D7B92-20F0-B645-9C82-101332D30702}" presName="Name8" presStyleCnt="0"/>
      <dgm:spPr/>
    </dgm:pt>
    <dgm:pt modelId="{09090FDA-957F-5141-887B-F85E95367767}" type="pres">
      <dgm:prSet presAssocID="{518D7B92-20F0-B645-9C82-101332D30702}" presName="level" presStyleLbl="node1" presStyleIdx="1" presStyleCnt="5">
        <dgm:presLayoutVars>
          <dgm:chMax val="1"/>
          <dgm:bulletEnabled val="1"/>
        </dgm:presLayoutVars>
      </dgm:prSet>
      <dgm:spPr/>
    </dgm:pt>
    <dgm:pt modelId="{C2E5B0BF-F8A1-C94B-8E71-B1102C11FFCA}" type="pres">
      <dgm:prSet presAssocID="{518D7B92-20F0-B645-9C82-101332D30702}" presName="levelTx" presStyleLbl="revTx" presStyleIdx="0" presStyleCnt="0">
        <dgm:presLayoutVars>
          <dgm:chMax val="1"/>
          <dgm:bulletEnabled val="1"/>
        </dgm:presLayoutVars>
      </dgm:prSet>
      <dgm:spPr/>
    </dgm:pt>
    <dgm:pt modelId="{693B9FD2-9CFB-D545-83D8-3F9BFBA41014}" type="pres">
      <dgm:prSet presAssocID="{37C71F89-D5F6-9249-827E-57714166B87E}" presName="Name8" presStyleCnt="0"/>
      <dgm:spPr/>
    </dgm:pt>
    <dgm:pt modelId="{0A22CF5B-F30C-4141-B54E-E8FC7E1C4C95}" type="pres">
      <dgm:prSet presAssocID="{37C71F89-D5F6-9249-827E-57714166B87E}" presName="level" presStyleLbl="node1" presStyleIdx="2" presStyleCnt="5">
        <dgm:presLayoutVars>
          <dgm:chMax val="1"/>
          <dgm:bulletEnabled val="1"/>
        </dgm:presLayoutVars>
      </dgm:prSet>
      <dgm:spPr/>
    </dgm:pt>
    <dgm:pt modelId="{0B173EB2-FAE9-AB4C-A6C5-6EDAC39EBBFB}" type="pres">
      <dgm:prSet presAssocID="{37C71F89-D5F6-9249-827E-57714166B87E}" presName="levelTx" presStyleLbl="revTx" presStyleIdx="0" presStyleCnt="0">
        <dgm:presLayoutVars>
          <dgm:chMax val="1"/>
          <dgm:bulletEnabled val="1"/>
        </dgm:presLayoutVars>
      </dgm:prSet>
      <dgm:spPr/>
    </dgm:pt>
    <dgm:pt modelId="{C19F4C30-FA9E-9545-9BA4-CB8BD5260727}" type="pres">
      <dgm:prSet presAssocID="{B0FEACBE-FB56-104E-A448-4CF16007AF74}" presName="Name8" presStyleCnt="0"/>
      <dgm:spPr/>
    </dgm:pt>
    <dgm:pt modelId="{6384418E-20BC-3B43-8C5E-408893AC2E7E}" type="pres">
      <dgm:prSet presAssocID="{B0FEACBE-FB56-104E-A448-4CF16007AF74}" presName="level" presStyleLbl="node1" presStyleIdx="3" presStyleCnt="5">
        <dgm:presLayoutVars>
          <dgm:chMax val="1"/>
          <dgm:bulletEnabled val="1"/>
        </dgm:presLayoutVars>
      </dgm:prSet>
      <dgm:spPr/>
    </dgm:pt>
    <dgm:pt modelId="{AE602069-788A-B64F-8751-45E051BCE3DC}" type="pres">
      <dgm:prSet presAssocID="{B0FEACBE-FB56-104E-A448-4CF16007AF74}" presName="levelTx" presStyleLbl="revTx" presStyleIdx="0" presStyleCnt="0">
        <dgm:presLayoutVars>
          <dgm:chMax val="1"/>
          <dgm:bulletEnabled val="1"/>
        </dgm:presLayoutVars>
      </dgm:prSet>
      <dgm:spPr/>
    </dgm:pt>
    <dgm:pt modelId="{31355431-6216-5448-B4BE-C95B30E2B21B}" type="pres">
      <dgm:prSet presAssocID="{67876876-F54C-BF45-9EBC-1D914E41B849}" presName="Name8" presStyleCnt="0"/>
      <dgm:spPr/>
    </dgm:pt>
    <dgm:pt modelId="{5DBB68B4-D485-0348-BDA5-5992E5486802}" type="pres">
      <dgm:prSet presAssocID="{67876876-F54C-BF45-9EBC-1D914E41B849}" presName="level" presStyleLbl="node1" presStyleIdx="4" presStyleCnt="5">
        <dgm:presLayoutVars>
          <dgm:chMax val="1"/>
          <dgm:bulletEnabled val="1"/>
        </dgm:presLayoutVars>
      </dgm:prSet>
      <dgm:spPr/>
    </dgm:pt>
    <dgm:pt modelId="{C5C50ED6-7636-744F-8895-BF5BC7957A1F}" type="pres">
      <dgm:prSet presAssocID="{67876876-F54C-BF45-9EBC-1D914E41B849}" presName="levelTx" presStyleLbl="revTx" presStyleIdx="0" presStyleCnt="0">
        <dgm:presLayoutVars>
          <dgm:chMax val="1"/>
          <dgm:bulletEnabled val="1"/>
        </dgm:presLayoutVars>
      </dgm:prSet>
      <dgm:spPr/>
    </dgm:pt>
  </dgm:ptLst>
  <dgm:cxnLst>
    <dgm:cxn modelId="{B5BAC107-60B4-0542-8976-15680DF3B93D}" srcId="{279C1EBA-7693-C74F-BD26-AAA93612C6CF}" destId="{37C71F89-D5F6-9249-827E-57714166B87E}" srcOrd="2" destOrd="0" parTransId="{9C739F72-EE76-8646-A709-B25C14FA88EC}" sibTransId="{C94F1074-2080-DD4F-9CAD-EC832F84C52E}"/>
    <dgm:cxn modelId="{6239CA0F-B5DA-3A4C-91C6-70AF8D3B4F1E}" type="presOf" srcId="{0AA33EBF-1219-2F4C-B24D-57E800D9E581}" destId="{9B7E03CB-A2B8-BC4B-8D9C-AB974AD576F0}" srcOrd="0" destOrd="0" presId="urn:microsoft.com/office/officeart/2005/8/layout/pyramid1"/>
    <dgm:cxn modelId="{62CB1032-BFDB-1B40-9786-5FEC51B2C64C}" type="presOf" srcId="{37C71F89-D5F6-9249-827E-57714166B87E}" destId="{0A22CF5B-F30C-4141-B54E-E8FC7E1C4C95}" srcOrd="0" destOrd="0" presId="urn:microsoft.com/office/officeart/2005/8/layout/pyramid1"/>
    <dgm:cxn modelId="{CF74363F-4B36-6B47-87C2-865B0126066A}" type="presOf" srcId="{518D7B92-20F0-B645-9C82-101332D30702}" destId="{C2E5B0BF-F8A1-C94B-8E71-B1102C11FFCA}" srcOrd="1" destOrd="0" presId="urn:microsoft.com/office/officeart/2005/8/layout/pyramid1"/>
    <dgm:cxn modelId="{3CB2E240-C9BD-0E4D-97F0-5CA565E2E3E8}" srcId="{279C1EBA-7693-C74F-BD26-AAA93612C6CF}" destId="{B0FEACBE-FB56-104E-A448-4CF16007AF74}" srcOrd="3" destOrd="0" parTransId="{6140B66B-F412-1B46-BA97-3BF010AF823E}" sibTransId="{46860477-5E44-8143-B507-3CA597C2F269}"/>
    <dgm:cxn modelId="{509FCE4A-8B6F-904D-93A4-9863CC239C7F}" srcId="{279C1EBA-7693-C74F-BD26-AAA93612C6CF}" destId="{67876876-F54C-BF45-9EBC-1D914E41B849}" srcOrd="4" destOrd="0" parTransId="{208A0972-24FD-EA43-979C-74A881516177}" sibTransId="{ABC9AED8-D90A-F74E-82C5-B7DDB1C3D01C}"/>
    <dgm:cxn modelId="{B819FD4B-DFD2-444F-B87C-CF07129DB4D3}" type="presOf" srcId="{0AA33EBF-1219-2F4C-B24D-57E800D9E581}" destId="{C8DE02AB-2CD5-4443-87DA-5467762EBAD9}" srcOrd="1" destOrd="0" presId="urn:microsoft.com/office/officeart/2005/8/layout/pyramid1"/>
    <dgm:cxn modelId="{2CE55153-53EC-A841-B710-437451498A6C}" type="presOf" srcId="{67876876-F54C-BF45-9EBC-1D914E41B849}" destId="{C5C50ED6-7636-744F-8895-BF5BC7957A1F}" srcOrd="1" destOrd="0" presId="urn:microsoft.com/office/officeart/2005/8/layout/pyramid1"/>
    <dgm:cxn modelId="{41CA7875-32C6-1742-95B9-2009CBABFFDD}" srcId="{279C1EBA-7693-C74F-BD26-AAA93612C6CF}" destId="{518D7B92-20F0-B645-9C82-101332D30702}" srcOrd="1" destOrd="0" parTransId="{5EBEC2C9-F3DF-1D45-8377-F10AD2621B43}" sibTransId="{890DF637-9583-A14B-8EBA-CAEAE84AF839}"/>
    <dgm:cxn modelId="{FDD9C480-5AA4-C945-B93C-26094D19FC41}" type="presOf" srcId="{518D7B92-20F0-B645-9C82-101332D30702}" destId="{09090FDA-957F-5141-887B-F85E95367767}" srcOrd="0" destOrd="0" presId="urn:microsoft.com/office/officeart/2005/8/layout/pyramid1"/>
    <dgm:cxn modelId="{4DDE92A8-5DB9-9D4A-A822-772EF0931DCE}" type="presOf" srcId="{67876876-F54C-BF45-9EBC-1D914E41B849}" destId="{5DBB68B4-D485-0348-BDA5-5992E5486802}" srcOrd="0" destOrd="0" presId="urn:microsoft.com/office/officeart/2005/8/layout/pyramid1"/>
    <dgm:cxn modelId="{1300F8B0-B4CE-BE4B-9653-F76C641BCF9F}" srcId="{279C1EBA-7693-C74F-BD26-AAA93612C6CF}" destId="{0AA33EBF-1219-2F4C-B24D-57E800D9E581}" srcOrd="0" destOrd="0" parTransId="{8AE87E23-913B-BA45-842F-C404CB64DAF4}" sibTransId="{4F6E2D75-2EB0-7643-9B04-3708D2447064}"/>
    <dgm:cxn modelId="{DBE53DBD-6034-9E49-9F2D-3AD0D23DD84B}" type="presOf" srcId="{279C1EBA-7693-C74F-BD26-AAA93612C6CF}" destId="{306FDCCD-587F-BA42-9E43-4FBD1ABB51FC}" srcOrd="0" destOrd="0" presId="urn:microsoft.com/office/officeart/2005/8/layout/pyramid1"/>
    <dgm:cxn modelId="{6F832FC7-BBD0-0B49-910B-59786C614FF5}" type="presOf" srcId="{B0FEACBE-FB56-104E-A448-4CF16007AF74}" destId="{AE602069-788A-B64F-8751-45E051BCE3DC}" srcOrd="1" destOrd="0" presId="urn:microsoft.com/office/officeart/2005/8/layout/pyramid1"/>
    <dgm:cxn modelId="{414931DB-EE63-7640-9DEE-0774857AB687}" type="presOf" srcId="{37C71F89-D5F6-9249-827E-57714166B87E}" destId="{0B173EB2-FAE9-AB4C-A6C5-6EDAC39EBBFB}" srcOrd="1" destOrd="0" presId="urn:microsoft.com/office/officeart/2005/8/layout/pyramid1"/>
    <dgm:cxn modelId="{887CF1E0-E888-5D43-A19B-808CD527BA00}" type="presOf" srcId="{B0FEACBE-FB56-104E-A448-4CF16007AF74}" destId="{6384418E-20BC-3B43-8C5E-408893AC2E7E}" srcOrd="0" destOrd="0" presId="urn:microsoft.com/office/officeart/2005/8/layout/pyramid1"/>
    <dgm:cxn modelId="{6AC28F80-6B59-854F-8E9D-86B2FE25CE99}" type="presParOf" srcId="{306FDCCD-587F-BA42-9E43-4FBD1ABB51FC}" destId="{7964FC7D-6223-5541-BB55-2EADD460345D}" srcOrd="0" destOrd="0" presId="urn:microsoft.com/office/officeart/2005/8/layout/pyramid1"/>
    <dgm:cxn modelId="{35C82C01-883A-BF4D-801B-5E7A77EDDD44}" type="presParOf" srcId="{7964FC7D-6223-5541-BB55-2EADD460345D}" destId="{9B7E03CB-A2B8-BC4B-8D9C-AB974AD576F0}" srcOrd="0" destOrd="0" presId="urn:microsoft.com/office/officeart/2005/8/layout/pyramid1"/>
    <dgm:cxn modelId="{6544FA94-BB6F-0C4D-819D-1513114FE2F9}" type="presParOf" srcId="{7964FC7D-6223-5541-BB55-2EADD460345D}" destId="{C8DE02AB-2CD5-4443-87DA-5467762EBAD9}" srcOrd="1" destOrd="0" presId="urn:microsoft.com/office/officeart/2005/8/layout/pyramid1"/>
    <dgm:cxn modelId="{017B8B41-B134-6B4D-99FB-B93597EC4023}" type="presParOf" srcId="{306FDCCD-587F-BA42-9E43-4FBD1ABB51FC}" destId="{605F32DA-C7D4-584C-9E07-61CFC70167F9}" srcOrd="1" destOrd="0" presId="urn:microsoft.com/office/officeart/2005/8/layout/pyramid1"/>
    <dgm:cxn modelId="{2610B0D1-D6B2-F34A-BC12-63C25C6733C1}" type="presParOf" srcId="{605F32DA-C7D4-584C-9E07-61CFC70167F9}" destId="{09090FDA-957F-5141-887B-F85E95367767}" srcOrd="0" destOrd="0" presId="urn:microsoft.com/office/officeart/2005/8/layout/pyramid1"/>
    <dgm:cxn modelId="{DB496FA5-D6CF-AF45-931E-4AA5973DE061}" type="presParOf" srcId="{605F32DA-C7D4-584C-9E07-61CFC70167F9}" destId="{C2E5B0BF-F8A1-C94B-8E71-B1102C11FFCA}" srcOrd="1" destOrd="0" presId="urn:microsoft.com/office/officeart/2005/8/layout/pyramid1"/>
    <dgm:cxn modelId="{1A70569B-14E3-B144-A937-F3047863F948}" type="presParOf" srcId="{306FDCCD-587F-BA42-9E43-4FBD1ABB51FC}" destId="{693B9FD2-9CFB-D545-83D8-3F9BFBA41014}" srcOrd="2" destOrd="0" presId="urn:microsoft.com/office/officeart/2005/8/layout/pyramid1"/>
    <dgm:cxn modelId="{ED80D6A2-DFE0-E642-8522-CCB629E7A77D}" type="presParOf" srcId="{693B9FD2-9CFB-D545-83D8-3F9BFBA41014}" destId="{0A22CF5B-F30C-4141-B54E-E8FC7E1C4C95}" srcOrd="0" destOrd="0" presId="urn:microsoft.com/office/officeart/2005/8/layout/pyramid1"/>
    <dgm:cxn modelId="{6F3236F5-51D5-7B44-9896-06AB324705C6}" type="presParOf" srcId="{693B9FD2-9CFB-D545-83D8-3F9BFBA41014}" destId="{0B173EB2-FAE9-AB4C-A6C5-6EDAC39EBBFB}" srcOrd="1" destOrd="0" presId="urn:microsoft.com/office/officeart/2005/8/layout/pyramid1"/>
    <dgm:cxn modelId="{84B92C38-BCF2-5843-BA8E-261B49B98C0F}" type="presParOf" srcId="{306FDCCD-587F-BA42-9E43-4FBD1ABB51FC}" destId="{C19F4C30-FA9E-9545-9BA4-CB8BD5260727}" srcOrd="3" destOrd="0" presId="urn:microsoft.com/office/officeart/2005/8/layout/pyramid1"/>
    <dgm:cxn modelId="{650C43EA-87B7-7341-A29B-0CE9EC918E18}" type="presParOf" srcId="{C19F4C30-FA9E-9545-9BA4-CB8BD5260727}" destId="{6384418E-20BC-3B43-8C5E-408893AC2E7E}" srcOrd="0" destOrd="0" presId="urn:microsoft.com/office/officeart/2005/8/layout/pyramid1"/>
    <dgm:cxn modelId="{03C004E4-EC03-5045-A90A-CD4B69589469}" type="presParOf" srcId="{C19F4C30-FA9E-9545-9BA4-CB8BD5260727}" destId="{AE602069-788A-B64F-8751-45E051BCE3DC}" srcOrd="1" destOrd="0" presId="urn:microsoft.com/office/officeart/2005/8/layout/pyramid1"/>
    <dgm:cxn modelId="{23BAE631-D5C4-4E41-A0F3-045F0A29BC45}" type="presParOf" srcId="{306FDCCD-587F-BA42-9E43-4FBD1ABB51FC}" destId="{31355431-6216-5448-B4BE-C95B30E2B21B}" srcOrd="4" destOrd="0" presId="urn:microsoft.com/office/officeart/2005/8/layout/pyramid1"/>
    <dgm:cxn modelId="{4CBCDE8A-FA47-124D-B371-AB9DECBD06FE}" type="presParOf" srcId="{31355431-6216-5448-B4BE-C95B30E2B21B}" destId="{5DBB68B4-D485-0348-BDA5-5992E5486802}" srcOrd="0" destOrd="0" presId="urn:microsoft.com/office/officeart/2005/8/layout/pyramid1"/>
    <dgm:cxn modelId="{5B457709-58D8-7C4A-A78D-5789C731B56F}" type="presParOf" srcId="{31355431-6216-5448-B4BE-C95B30E2B21B}" destId="{C5C50ED6-7636-744F-8895-BF5BC7957A1F}"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LLM</a:t>
          </a:r>
          <a:endParaRPr lang="en-IN"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User Prompt</a:t>
          </a:r>
          <a:endParaRPr lang="en-IN"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1800" dirty="0">
              <a:solidFill>
                <a:srgbClr val="FFFFFF"/>
              </a:solidFill>
              <a:latin typeface="Work Sans" pitchFamily="2" charset="77"/>
              <a:ea typeface="メイリオ"/>
              <a:cs typeface="+mn-cs"/>
            </a:rPr>
            <a:t>LLM </a:t>
          </a:r>
          <a:r>
            <a:rPr lang="en-US" sz="1400" dirty="0">
              <a:solidFill>
                <a:srgbClr val="FFFFFF"/>
              </a:solidFill>
              <a:latin typeface="Work Sans" pitchFamily="2" charset="77"/>
              <a:ea typeface="メイリオ"/>
              <a:cs typeface="+mn-cs"/>
            </a:rPr>
            <a:t>(with document information)</a:t>
          </a:r>
          <a:endParaRPr lang="en-IN" sz="14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dirty="0">
              <a:solidFill>
                <a:srgbClr val="FFFFFF"/>
              </a:solidFill>
              <a:latin typeface="Work Sans" pitchFamily="2" charset="77"/>
              <a:ea typeface="メイリオ"/>
              <a:cs typeface="+mn-cs"/>
            </a:rPr>
            <a:t>Output</a:t>
          </a:r>
          <a:endParaRPr lang="en-IN"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C94F96-D843-46AD-99EE-7D31BE766D6F}" type="doc">
      <dgm:prSet loTypeId="urn:microsoft.com/office/officeart/2005/8/layout/process1" loCatId="process" qsTypeId="urn:microsoft.com/office/officeart/2005/8/quickstyle/simple1" qsCatId="simple" csTypeId="urn:microsoft.com/office/officeart/2005/8/colors/colorful3" csCatId="colorful" phldr="1"/>
      <dgm:spPr/>
    </dgm:pt>
    <dgm:pt modelId="{4C84DBD7-AB60-4386-8E6F-16D80E413A3C}">
      <dgm:prSet phldrT="[Text]" custT="1"/>
      <dgm: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User Prompt</a:t>
          </a:r>
          <a:endParaRPr lang="en-IN" sz="2300" dirty="0">
            <a:solidFill>
              <a:srgbClr val="FFFFFF"/>
            </a:solidFill>
            <a:latin typeface="Work Sans" pitchFamily="2" charset="77"/>
            <a:ea typeface="メイリオ"/>
            <a:cs typeface="+mn-cs"/>
          </a:endParaRPr>
        </a:p>
      </dgm:t>
    </dgm:pt>
    <dgm:pt modelId="{93D09525-B4A5-496F-84E4-D1C1C57FD712}" type="parTrans" cxnId="{F33D9B4B-723B-451C-8B37-38F1EEB42C00}">
      <dgm:prSet/>
      <dgm:spPr/>
      <dgm:t>
        <a:bodyPr/>
        <a:lstStyle/>
        <a:p>
          <a:endParaRPr lang="en-IN"/>
        </a:p>
      </dgm:t>
    </dgm:pt>
    <dgm:pt modelId="{AF839B6E-905D-4A75-B6CE-144E5CF35021}" type="sibTrans" cxnId="{F33D9B4B-723B-451C-8B37-38F1EEB42C00}">
      <dgm:prSet/>
      <dgm: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AE3DDB22-69B2-453B-9CFD-EBAE83DBADEE}">
      <dgm:prSet phldrT="[Text]" custT="1"/>
      <dgm: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LLM</a:t>
          </a:r>
          <a:endParaRPr lang="en-IN" sz="2300" dirty="0">
            <a:solidFill>
              <a:srgbClr val="FFFFFF"/>
            </a:solidFill>
            <a:latin typeface="Work Sans" pitchFamily="2" charset="77"/>
            <a:ea typeface="メイリオ"/>
            <a:cs typeface="+mn-cs"/>
          </a:endParaRPr>
        </a:p>
      </dgm:t>
    </dgm:pt>
    <dgm:pt modelId="{377AE84B-A4F6-486A-97E9-3DCDE46BDC96}" type="parTrans" cxnId="{6426AA51-A26E-4A6E-AC01-4B968BC08EC2}">
      <dgm:prSet/>
      <dgm:spPr/>
      <dgm:t>
        <a:bodyPr/>
        <a:lstStyle/>
        <a:p>
          <a:endParaRPr lang="en-IN"/>
        </a:p>
      </dgm:t>
    </dgm:pt>
    <dgm:pt modelId="{F1C46419-2CC4-493C-9BD7-95462F071982}" type="sibTrans" cxnId="{6426AA51-A26E-4A6E-AC01-4B968BC08EC2}">
      <dgm:prSet/>
      <dgm: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gm:spPr>
      <dgm:t>
        <a:bodyPr/>
        <a:lstStyle/>
        <a:p>
          <a:pPr>
            <a:buNone/>
          </a:pPr>
          <a:endParaRPr lang="en-IN">
            <a:solidFill>
              <a:srgbClr val="FFFFFF"/>
            </a:solidFill>
            <a:latin typeface="Nissan Pro Regular"/>
            <a:ea typeface="メイリオ"/>
            <a:cs typeface="+mn-cs"/>
          </a:endParaRPr>
        </a:p>
      </dgm:t>
    </dgm:pt>
    <dgm:pt modelId="{D79CA29F-7F90-43B8-B948-0D69AB5B9FA4}">
      <dgm:prSet phldrT="[Text]" custT="1"/>
      <dgm: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gm:spPr>
      <dgm:t>
        <a:bodyPr/>
        <a:lstStyle/>
        <a:p>
          <a:pPr>
            <a:buNone/>
          </a:pPr>
          <a:r>
            <a:rPr lang="en-US" sz="2300" dirty="0">
              <a:solidFill>
                <a:srgbClr val="FFFFFF"/>
              </a:solidFill>
              <a:latin typeface="Work Sans" pitchFamily="2" charset="77"/>
              <a:ea typeface="メイリオ"/>
              <a:cs typeface="+mn-cs"/>
            </a:rPr>
            <a:t>Output</a:t>
          </a:r>
          <a:endParaRPr lang="en-IN" sz="2300" dirty="0">
            <a:solidFill>
              <a:srgbClr val="FFFFFF"/>
            </a:solidFill>
            <a:latin typeface="Work Sans" pitchFamily="2" charset="77"/>
            <a:ea typeface="メイリオ"/>
            <a:cs typeface="+mn-cs"/>
          </a:endParaRPr>
        </a:p>
      </dgm:t>
    </dgm:pt>
    <dgm:pt modelId="{C05E6943-4B9D-4419-9DA5-64E4583146AB}" type="parTrans" cxnId="{EC5B692E-1063-4058-8B52-C81578E62D87}">
      <dgm:prSet/>
      <dgm:spPr/>
      <dgm:t>
        <a:bodyPr/>
        <a:lstStyle/>
        <a:p>
          <a:endParaRPr lang="en-IN"/>
        </a:p>
      </dgm:t>
    </dgm:pt>
    <dgm:pt modelId="{7AAA5754-91B9-46EC-887B-08CCEE3C1EC6}" type="sibTrans" cxnId="{EC5B692E-1063-4058-8B52-C81578E62D87}">
      <dgm:prSet/>
      <dgm:spPr/>
      <dgm:t>
        <a:bodyPr/>
        <a:lstStyle/>
        <a:p>
          <a:endParaRPr lang="en-IN"/>
        </a:p>
      </dgm:t>
    </dgm:pt>
    <dgm:pt modelId="{C4E2EC04-67C5-47D0-992A-3AF8A582CA8F}" type="pres">
      <dgm:prSet presAssocID="{2DC94F96-D843-46AD-99EE-7D31BE766D6F}" presName="Name0" presStyleCnt="0">
        <dgm:presLayoutVars>
          <dgm:dir/>
          <dgm:resizeHandles val="exact"/>
        </dgm:presLayoutVars>
      </dgm:prSet>
      <dgm:spPr/>
    </dgm:pt>
    <dgm:pt modelId="{CE1B157B-5E99-45AD-B4D1-FFEAED4813F5}" type="pres">
      <dgm:prSet presAssocID="{4C84DBD7-AB60-4386-8E6F-16D80E413A3C}" presName="node" presStyleLbl="node1" presStyleIdx="0" presStyleCnt="3" custScaleX="121000">
        <dgm:presLayoutVars>
          <dgm:bulletEnabled val="1"/>
        </dgm:presLayoutVars>
      </dgm:prSet>
      <dgm:spPr/>
    </dgm:pt>
    <dgm:pt modelId="{20BEFBB0-8717-4983-AF83-87F55F73F2C5}" type="pres">
      <dgm:prSet presAssocID="{AF839B6E-905D-4A75-B6CE-144E5CF35021}" presName="sibTrans" presStyleLbl="sibTrans2D1" presStyleIdx="0" presStyleCnt="2"/>
      <dgm:spPr/>
    </dgm:pt>
    <dgm:pt modelId="{AF65E0B8-4062-4B9E-BBBB-660AD4A83465}" type="pres">
      <dgm:prSet presAssocID="{AF839B6E-905D-4A75-B6CE-144E5CF35021}" presName="connectorText" presStyleLbl="sibTrans2D1" presStyleIdx="0" presStyleCnt="2"/>
      <dgm:spPr/>
    </dgm:pt>
    <dgm:pt modelId="{35E9065B-8E20-437D-9522-6D04F30B312F}" type="pres">
      <dgm:prSet presAssocID="{AE3DDB22-69B2-453B-9CFD-EBAE83DBADEE}" presName="node" presStyleLbl="node1" presStyleIdx="1" presStyleCnt="3">
        <dgm:presLayoutVars>
          <dgm:bulletEnabled val="1"/>
        </dgm:presLayoutVars>
      </dgm:prSet>
      <dgm:spPr/>
    </dgm:pt>
    <dgm:pt modelId="{CFD20C1F-9D9C-48F1-A0B4-A022272BFD41}" type="pres">
      <dgm:prSet presAssocID="{F1C46419-2CC4-493C-9BD7-95462F071982}" presName="sibTrans" presStyleLbl="sibTrans2D1" presStyleIdx="1" presStyleCnt="2"/>
      <dgm:spPr/>
    </dgm:pt>
    <dgm:pt modelId="{F50109CA-391D-4C88-AFA5-22D726E66840}" type="pres">
      <dgm:prSet presAssocID="{F1C46419-2CC4-493C-9BD7-95462F071982}" presName="connectorText" presStyleLbl="sibTrans2D1" presStyleIdx="1" presStyleCnt="2"/>
      <dgm:spPr/>
    </dgm:pt>
    <dgm:pt modelId="{5FDBE80C-E1EF-4AFC-898A-B0685B8EA368}" type="pres">
      <dgm:prSet presAssocID="{D79CA29F-7F90-43B8-B948-0D69AB5B9FA4}" presName="node" presStyleLbl="node1" presStyleIdx="2" presStyleCnt="3">
        <dgm:presLayoutVars>
          <dgm:bulletEnabled val="1"/>
        </dgm:presLayoutVars>
      </dgm:prSet>
      <dgm:spPr/>
    </dgm:pt>
  </dgm:ptLst>
  <dgm:cxnLst>
    <dgm:cxn modelId="{30087206-EF8B-4872-937F-294635D62BB8}" type="presOf" srcId="{F1C46419-2CC4-493C-9BD7-95462F071982}" destId="{CFD20C1F-9D9C-48F1-A0B4-A022272BFD41}" srcOrd="0" destOrd="0" presId="urn:microsoft.com/office/officeart/2005/8/layout/process1"/>
    <dgm:cxn modelId="{7A68F309-0AEE-452A-9C8E-E48CBD6031B5}" type="presOf" srcId="{F1C46419-2CC4-493C-9BD7-95462F071982}" destId="{F50109CA-391D-4C88-AFA5-22D726E66840}" srcOrd="1" destOrd="0" presId="urn:microsoft.com/office/officeart/2005/8/layout/process1"/>
    <dgm:cxn modelId="{792E4413-FB2E-4BB5-8AC4-3063F8F3E0AC}" type="presOf" srcId="{AE3DDB22-69B2-453B-9CFD-EBAE83DBADEE}" destId="{35E9065B-8E20-437D-9522-6D04F30B312F}" srcOrd="0" destOrd="0" presId="urn:microsoft.com/office/officeart/2005/8/layout/process1"/>
    <dgm:cxn modelId="{53083318-4B85-45A4-BF5C-B228D48857A4}" type="presOf" srcId="{AF839B6E-905D-4A75-B6CE-144E5CF35021}" destId="{AF65E0B8-4062-4B9E-BBBB-660AD4A83465}" srcOrd="1" destOrd="0" presId="urn:microsoft.com/office/officeart/2005/8/layout/process1"/>
    <dgm:cxn modelId="{EC5B692E-1063-4058-8B52-C81578E62D87}" srcId="{2DC94F96-D843-46AD-99EE-7D31BE766D6F}" destId="{D79CA29F-7F90-43B8-B948-0D69AB5B9FA4}" srcOrd="2" destOrd="0" parTransId="{C05E6943-4B9D-4419-9DA5-64E4583146AB}" sibTransId="{7AAA5754-91B9-46EC-887B-08CCEE3C1EC6}"/>
    <dgm:cxn modelId="{6EEFBA32-7D02-44E1-9ECD-E37EE1FA041B}" type="presOf" srcId="{AF839B6E-905D-4A75-B6CE-144E5CF35021}" destId="{20BEFBB0-8717-4983-AF83-87F55F73F2C5}" srcOrd="0" destOrd="0" presId="urn:microsoft.com/office/officeart/2005/8/layout/process1"/>
    <dgm:cxn modelId="{F33D9B4B-723B-451C-8B37-38F1EEB42C00}" srcId="{2DC94F96-D843-46AD-99EE-7D31BE766D6F}" destId="{4C84DBD7-AB60-4386-8E6F-16D80E413A3C}" srcOrd="0" destOrd="0" parTransId="{93D09525-B4A5-496F-84E4-D1C1C57FD712}" sibTransId="{AF839B6E-905D-4A75-B6CE-144E5CF35021}"/>
    <dgm:cxn modelId="{6426AA51-A26E-4A6E-AC01-4B968BC08EC2}" srcId="{2DC94F96-D843-46AD-99EE-7D31BE766D6F}" destId="{AE3DDB22-69B2-453B-9CFD-EBAE83DBADEE}" srcOrd="1" destOrd="0" parTransId="{377AE84B-A4F6-486A-97E9-3DCDE46BDC96}" sibTransId="{F1C46419-2CC4-493C-9BD7-95462F071982}"/>
    <dgm:cxn modelId="{CDC4407E-D34C-4C59-8485-380B3339CD00}" type="presOf" srcId="{D79CA29F-7F90-43B8-B948-0D69AB5B9FA4}" destId="{5FDBE80C-E1EF-4AFC-898A-B0685B8EA368}" srcOrd="0" destOrd="0" presId="urn:microsoft.com/office/officeart/2005/8/layout/process1"/>
    <dgm:cxn modelId="{EFD0A997-5946-4B32-A406-8668022F6A9D}" type="presOf" srcId="{2DC94F96-D843-46AD-99EE-7D31BE766D6F}" destId="{C4E2EC04-67C5-47D0-992A-3AF8A582CA8F}" srcOrd="0" destOrd="0" presId="urn:microsoft.com/office/officeart/2005/8/layout/process1"/>
    <dgm:cxn modelId="{2BE70DA1-661C-4371-9378-D0106EDD682D}" type="presOf" srcId="{4C84DBD7-AB60-4386-8E6F-16D80E413A3C}" destId="{CE1B157B-5E99-45AD-B4D1-FFEAED4813F5}" srcOrd="0" destOrd="0" presId="urn:microsoft.com/office/officeart/2005/8/layout/process1"/>
    <dgm:cxn modelId="{F43A7C1D-F150-4F5F-90C4-F13C55A2836C}" type="presParOf" srcId="{C4E2EC04-67C5-47D0-992A-3AF8A582CA8F}" destId="{CE1B157B-5E99-45AD-B4D1-FFEAED4813F5}" srcOrd="0" destOrd="0" presId="urn:microsoft.com/office/officeart/2005/8/layout/process1"/>
    <dgm:cxn modelId="{2E8816B5-2E58-4067-A9DE-71820963DAAA}" type="presParOf" srcId="{C4E2EC04-67C5-47D0-992A-3AF8A582CA8F}" destId="{20BEFBB0-8717-4983-AF83-87F55F73F2C5}" srcOrd="1" destOrd="0" presId="urn:microsoft.com/office/officeart/2005/8/layout/process1"/>
    <dgm:cxn modelId="{B9DBFDE0-D85E-4EBB-AE14-C56A1F229D49}" type="presParOf" srcId="{20BEFBB0-8717-4983-AF83-87F55F73F2C5}" destId="{AF65E0B8-4062-4B9E-BBBB-660AD4A83465}" srcOrd="0" destOrd="0" presId="urn:microsoft.com/office/officeart/2005/8/layout/process1"/>
    <dgm:cxn modelId="{BDD1736C-5696-471B-BAB5-1C282A4F9798}" type="presParOf" srcId="{C4E2EC04-67C5-47D0-992A-3AF8A582CA8F}" destId="{35E9065B-8E20-437D-9522-6D04F30B312F}" srcOrd="2" destOrd="0" presId="urn:microsoft.com/office/officeart/2005/8/layout/process1"/>
    <dgm:cxn modelId="{78885488-7252-48B5-A432-E5FCF854BEC3}" type="presParOf" srcId="{C4E2EC04-67C5-47D0-992A-3AF8A582CA8F}" destId="{CFD20C1F-9D9C-48F1-A0B4-A022272BFD41}" srcOrd="3" destOrd="0" presId="urn:microsoft.com/office/officeart/2005/8/layout/process1"/>
    <dgm:cxn modelId="{A3ABCF3B-5EA1-4822-BD7B-1C355B5537A8}" type="presParOf" srcId="{CFD20C1F-9D9C-48F1-A0B4-A022272BFD41}" destId="{F50109CA-391D-4C88-AFA5-22D726E66840}" srcOrd="0" destOrd="0" presId="urn:microsoft.com/office/officeart/2005/8/layout/process1"/>
    <dgm:cxn modelId="{013738CA-200B-43D6-9259-9110AF2C2BEB}" type="presParOf" srcId="{C4E2EC04-67C5-47D0-992A-3AF8A582CA8F}" destId="{5FDBE80C-E1EF-4AFC-898A-B0685B8EA36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Truncation and Sliding Windows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24C3511D-35AE-924C-BAD8-5AF11B57E259}">
      <dgm:prSet phldrT="[Text]" custT="1"/>
      <dgm:spPr/>
      <dgm:t>
        <a:bodyPr/>
        <a:lstStyle/>
        <a:p>
          <a:r>
            <a:rPr lang="en-GB" sz="1400" dirty="0">
              <a:latin typeface="Work Sans" pitchFamily="2" charset="77"/>
            </a:rPr>
            <a:t>Summarization</a:t>
          </a:r>
        </a:p>
      </dgm:t>
    </dgm:pt>
    <dgm:pt modelId="{82C647C4-37D4-6340-919C-9C9A31AB0EB2}" type="parTrans" cxnId="{1DE16CEB-8EDC-734F-B0B8-69AE261EEDE0}">
      <dgm:prSet/>
      <dgm:spPr/>
      <dgm:t>
        <a:bodyPr/>
        <a:lstStyle/>
        <a:p>
          <a:endParaRPr lang="en-GB" sz="1600"/>
        </a:p>
      </dgm:t>
    </dgm:pt>
    <dgm:pt modelId="{D941B464-BACC-1B4A-8491-53AEA9DB52A8}" type="sibTrans" cxnId="{1DE16CEB-8EDC-734F-B0B8-69AE261EEDE0}">
      <dgm:prSet/>
      <dgm:spPr/>
      <dgm:t>
        <a:bodyPr/>
        <a:lstStyle/>
        <a:p>
          <a:endParaRPr lang="en-GB" sz="1600"/>
        </a:p>
      </dgm:t>
    </dgm:pt>
    <dgm:pt modelId="{7C5F3F88-D729-6348-B242-92B59999A91E}">
      <dgm:prSet phldrT="[Text]" custT="1"/>
      <dgm:spPr/>
      <dgm:t>
        <a:bodyPr/>
        <a:lstStyle/>
        <a:p>
          <a:r>
            <a:rPr lang="en-GB" sz="1400" dirty="0">
              <a:latin typeface="Work Sans" pitchFamily="2" charset="77"/>
            </a:rPr>
            <a:t>Template-based prompts</a:t>
          </a:r>
        </a:p>
      </dgm:t>
    </dgm:pt>
    <dgm:pt modelId="{EB3C69E4-4DBD-8D48-A7D7-3573F71C1107}" type="parTrans" cxnId="{7D54F46E-04A2-D04B-B42C-BD2351641934}">
      <dgm:prSet/>
      <dgm:spPr/>
      <dgm:t>
        <a:bodyPr/>
        <a:lstStyle/>
        <a:p>
          <a:endParaRPr lang="en-GB" sz="1600"/>
        </a:p>
      </dgm:t>
    </dgm:pt>
    <dgm:pt modelId="{7FC1C918-457C-D443-A454-9B8469BFF929}" type="sibTrans" cxnId="{7D54F46E-04A2-D04B-B42C-BD2351641934}">
      <dgm:prSet/>
      <dgm:spPr/>
      <dgm:t>
        <a:bodyPr/>
        <a:lstStyle/>
        <a:p>
          <a:endParaRPr lang="en-GB" sz="1600"/>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3">
        <dgm:presLayoutVars>
          <dgm:bulletEnabled val="1"/>
        </dgm:presLayoutVars>
      </dgm:prSet>
      <dgm:spPr/>
    </dgm:pt>
    <dgm:pt modelId="{62D8F7AB-F705-E94A-83EC-B690F9B7265D}" type="pres">
      <dgm:prSet presAssocID="{0DD83BB4-1BFB-3241-9A87-827853BC7D5A}" presName="sibTrans" presStyleCnt="0"/>
      <dgm:spPr/>
    </dgm:pt>
    <dgm:pt modelId="{DF3BE2B5-B75C-E542-B73F-B0A5E123F535}" type="pres">
      <dgm:prSet presAssocID="{24C3511D-35AE-924C-BAD8-5AF11B57E259}" presName="node" presStyleLbl="node1" presStyleIdx="1" presStyleCnt="3">
        <dgm:presLayoutVars>
          <dgm:bulletEnabled val="1"/>
        </dgm:presLayoutVars>
      </dgm:prSet>
      <dgm:spPr/>
    </dgm:pt>
    <dgm:pt modelId="{C67696F4-4F60-E84C-889B-11A0F2715D54}" type="pres">
      <dgm:prSet presAssocID="{D941B464-BACC-1B4A-8491-53AEA9DB52A8}" presName="sibTrans" presStyleCnt="0"/>
      <dgm:spPr/>
    </dgm:pt>
    <dgm:pt modelId="{203F48A3-C24B-8B47-82F0-647B68ECBB9E}" type="pres">
      <dgm:prSet presAssocID="{7C5F3F88-D729-6348-B242-92B59999A91E}" presName="node" presStyleLbl="node1" presStyleIdx="2" presStyleCnt="3">
        <dgm:presLayoutVars>
          <dgm:bulletEnabled val="1"/>
        </dgm:presLayoutVars>
      </dgm:prSet>
      <dgm:spPr/>
    </dgm:pt>
  </dgm:ptLst>
  <dgm:cxnLst>
    <dgm:cxn modelId="{FEA6500C-D6FC-2A4F-92AC-E736485559D1}" type="presOf" srcId="{24C3511D-35AE-924C-BAD8-5AF11B57E259}" destId="{DF3BE2B5-B75C-E542-B73F-B0A5E123F535}" srcOrd="0" destOrd="0" presId="urn:microsoft.com/office/officeart/2005/8/layout/defaul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7D54F46E-04A2-D04B-B42C-BD2351641934}" srcId="{74EFB5B7-F9C1-CD46-9752-8287E903C1C6}" destId="{7C5F3F88-D729-6348-B242-92B59999A91E}" srcOrd="2" destOrd="0" parTransId="{EB3C69E4-4DBD-8D48-A7D7-3573F71C1107}" sibTransId="{7FC1C918-457C-D443-A454-9B8469BFF929}"/>
    <dgm:cxn modelId="{3D8AB8C3-F94C-784B-A27C-F7283F6B5020}" type="presOf" srcId="{7C5F3F88-D729-6348-B242-92B59999A91E}" destId="{203F48A3-C24B-8B47-82F0-647B68ECBB9E}" srcOrd="0" destOrd="0" presId="urn:microsoft.com/office/officeart/2005/8/layout/default"/>
    <dgm:cxn modelId="{0967EAE0-6612-A94B-9D92-675C78F4D86B}" type="presOf" srcId="{74EFB5B7-F9C1-CD46-9752-8287E903C1C6}" destId="{C8331850-603F-554E-B98A-93EE790DDFEB}" srcOrd="0" destOrd="0" presId="urn:microsoft.com/office/officeart/2005/8/layout/default"/>
    <dgm:cxn modelId="{1DE16CEB-8EDC-734F-B0B8-69AE261EEDE0}" srcId="{74EFB5B7-F9C1-CD46-9752-8287E903C1C6}" destId="{24C3511D-35AE-924C-BAD8-5AF11B57E259}" srcOrd="1" destOrd="0" parTransId="{82C647C4-37D4-6340-919C-9C9A31AB0EB2}" sibTransId="{D941B464-BACC-1B4A-8491-53AEA9DB52A8}"/>
    <dgm:cxn modelId="{2C24A649-0695-4F40-B2D7-F3CF1312F78D}" type="presParOf" srcId="{C8331850-603F-554E-B98A-93EE790DDFEB}" destId="{60EE6F54-152B-EE47-AAFC-A195DF610C27}" srcOrd="0" destOrd="0" presId="urn:microsoft.com/office/officeart/2005/8/layout/default"/>
    <dgm:cxn modelId="{6CDB7C9A-090A-684A-B573-DAF440296B6D}" type="presParOf" srcId="{C8331850-603F-554E-B98A-93EE790DDFEB}" destId="{62D8F7AB-F705-E94A-83EC-B690F9B7265D}" srcOrd="1" destOrd="0" presId="urn:microsoft.com/office/officeart/2005/8/layout/default"/>
    <dgm:cxn modelId="{23A9B3D3-BDE9-554A-A019-C5909BBA642B}" type="presParOf" srcId="{C8331850-603F-554E-B98A-93EE790DDFEB}" destId="{DF3BE2B5-B75C-E542-B73F-B0A5E123F535}" srcOrd="2" destOrd="0" presId="urn:microsoft.com/office/officeart/2005/8/layout/default"/>
    <dgm:cxn modelId="{38F91684-188B-AE4F-9D15-1BE0373164CC}" type="presParOf" srcId="{C8331850-603F-554E-B98A-93EE790DDFEB}" destId="{C67696F4-4F60-E84C-889B-11A0F2715D54}" srcOrd="3" destOrd="0" presId="urn:microsoft.com/office/officeart/2005/8/layout/default"/>
    <dgm:cxn modelId="{6BD160CD-E2A1-8349-9A42-4A76881EA121}" type="presParOf" srcId="{C8331850-603F-554E-B98A-93EE790DDFEB}" destId="{203F48A3-C24B-8B47-82F0-647B68ECBB9E}"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EFB5B7-F9C1-CD46-9752-8287E903C1C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GB"/>
        </a:p>
      </dgm:t>
    </dgm:pt>
    <dgm:pt modelId="{DFD9FF73-AD5F-5A45-A968-AD543591829A}">
      <dgm:prSet phldrT="[Text]" custT="1"/>
      <dgm:spPr/>
      <dgm:t>
        <a:bodyPr/>
        <a:lstStyle/>
        <a:p>
          <a:r>
            <a:rPr lang="en-GB" sz="1400" dirty="0">
              <a:latin typeface="Work Sans" pitchFamily="2" charset="77"/>
            </a:rPr>
            <a:t>Static Prompting (pre-tools)</a:t>
          </a:r>
        </a:p>
      </dgm:t>
    </dgm:pt>
    <dgm:pt modelId="{C34E73DB-8FED-A540-98F1-DAB2521BE203}" type="parTrans" cxnId="{78322914-3280-6B41-AFA9-7B0FB1FFC925}">
      <dgm:prSet/>
      <dgm:spPr/>
      <dgm:t>
        <a:bodyPr/>
        <a:lstStyle/>
        <a:p>
          <a:endParaRPr lang="en-GB" sz="1600"/>
        </a:p>
      </dgm:t>
    </dgm:pt>
    <dgm:pt modelId="{0DD83BB4-1BFB-3241-9A87-827853BC7D5A}" type="sibTrans" cxnId="{78322914-3280-6B41-AFA9-7B0FB1FFC925}">
      <dgm:prSet/>
      <dgm:spPr/>
      <dgm:t>
        <a:bodyPr/>
        <a:lstStyle/>
        <a:p>
          <a:endParaRPr lang="en-GB" sz="1600"/>
        </a:p>
      </dgm:t>
    </dgm:pt>
    <dgm:pt modelId="{675C4977-7954-414C-BC6B-60B65F430CD0}">
      <dgm:prSet phldrT="[Text]" custT="1"/>
      <dgm:spPr/>
      <dgm:t>
        <a:bodyPr/>
        <a:lstStyle/>
        <a:p>
          <a:r>
            <a:rPr lang="en-GB" sz="1400" dirty="0">
              <a:latin typeface="Work Sans" pitchFamily="2" charset="77"/>
            </a:rPr>
            <a:t>RAG</a:t>
          </a:r>
        </a:p>
      </dgm:t>
    </dgm:pt>
    <dgm:pt modelId="{D9A0D670-9EE9-6745-8166-A9E25436C74F}" type="parTrans" cxnId="{AE5BB450-B0DD-5B48-B908-DC85CE02B7BB}">
      <dgm:prSet/>
      <dgm:spPr/>
      <dgm:t>
        <a:bodyPr/>
        <a:lstStyle/>
        <a:p>
          <a:endParaRPr lang="en-GB"/>
        </a:p>
      </dgm:t>
    </dgm:pt>
    <dgm:pt modelId="{57D3D0BD-469E-8A44-8AE0-080BC5BB9217}" type="sibTrans" cxnId="{AE5BB450-B0DD-5B48-B908-DC85CE02B7BB}">
      <dgm:prSet/>
      <dgm:spPr/>
      <dgm:t>
        <a:bodyPr/>
        <a:lstStyle/>
        <a:p>
          <a:endParaRPr lang="en-GB"/>
        </a:p>
      </dgm:t>
    </dgm:pt>
    <dgm:pt modelId="{7AFE1638-145F-814C-BFE1-5826E0AC37AB}">
      <dgm:prSet phldrT="[Text]" custT="1"/>
      <dgm:spPr/>
      <dgm:t>
        <a:bodyPr/>
        <a:lstStyle/>
        <a:p>
          <a:r>
            <a:rPr lang="en-GB" sz="1400" dirty="0">
              <a:latin typeface="Work Sans" pitchFamily="2" charset="77"/>
            </a:rPr>
            <a:t>Prompt chaining and agents</a:t>
          </a:r>
        </a:p>
      </dgm:t>
    </dgm:pt>
    <dgm:pt modelId="{7FC6D7A6-F0A3-5B43-B133-C9ABD05D61BA}" type="parTrans" cxnId="{462697CB-7490-874D-90D4-0C691240D24B}">
      <dgm:prSet/>
      <dgm:spPr/>
      <dgm:t>
        <a:bodyPr/>
        <a:lstStyle/>
        <a:p>
          <a:endParaRPr lang="en-GB"/>
        </a:p>
      </dgm:t>
    </dgm:pt>
    <dgm:pt modelId="{A0DC9BC2-423A-DC47-B485-BC42C9C43838}" type="sibTrans" cxnId="{462697CB-7490-874D-90D4-0C691240D24B}">
      <dgm:prSet/>
      <dgm:spPr/>
      <dgm:t>
        <a:bodyPr/>
        <a:lstStyle/>
        <a:p>
          <a:endParaRPr lang="en-GB"/>
        </a:p>
      </dgm:t>
    </dgm:pt>
    <dgm:pt modelId="{F92F7869-A1F4-B84F-887E-EDC6AC5643DC}">
      <dgm:prSet phldrT="[Text]" custT="1"/>
      <dgm:spPr/>
      <dgm:t>
        <a:bodyPr/>
        <a:lstStyle/>
        <a:p>
          <a:r>
            <a:rPr lang="en-GB" sz="1400" dirty="0">
              <a:latin typeface="Work Sans" pitchFamily="2" charset="77"/>
            </a:rPr>
            <a:t>Function calling mechanisms</a:t>
          </a:r>
        </a:p>
      </dgm:t>
    </dgm:pt>
    <dgm:pt modelId="{8EA6332C-738F-9340-BC5C-96C189D163BD}" type="parTrans" cxnId="{7633DE9E-0992-6247-B510-6613D5D1CED0}">
      <dgm:prSet/>
      <dgm:spPr/>
      <dgm:t>
        <a:bodyPr/>
        <a:lstStyle/>
        <a:p>
          <a:endParaRPr lang="en-GB"/>
        </a:p>
      </dgm:t>
    </dgm:pt>
    <dgm:pt modelId="{9E595546-135B-664B-9861-C5709E3B5B43}" type="sibTrans" cxnId="{7633DE9E-0992-6247-B510-6613D5D1CED0}">
      <dgm:prSet/>
      <dgm:spPr/>
      <dgm:t>
        <a:bodyPr/>
        <a:lstStyle/>
        <a:p>
          <a:endParaRPr lang="en-GB"/>
        </a:p>
      </dgm:t>
    </dgm:pt>
    <dgm:pt modelId="{C8331850-603F-554E-B98A-93EE790DDFEB}" type="pres">
      <dgm:prSet presAssocID="{74EFB5B7-F9C1-CD46-9752-8287E903C1C6}" presName="diagram" presStyleCnt="0">
        <dgm:presLayoutVars>
          <dgm:dir/>
          <dgm:resizeHandles val="exact"/>
        </dgm:presLayoutVars>
      </dgm:prSet>
      <dgm:spPr/>
    </dgm:pt>
    <dgm:pt modelId="{60EE6F54-152B-EE47-AAFC-A195DF610C27}" type="pres">
      <dgm:prSet presAssocID="{DFD9FF73-AD5F-5A45-A968-AD543591829A}" presName="node" presStyleLbl="node1" presStyleIdx="0" presStyleCnt="4">
        <dgm:presLayoutVars>
          <dgm:bulletEnabled val="1"/>
        </dgm:presLayoutVars>
      </dgm:prSet>
      <dgm:spPr/>
    </dgm:pt>
    <dgm:pt modelId="{030D5957-308D-7344-AE1A-6413AB56BC42}" type="pres">
      <dgm:prSet presAssocID="{0DD83BB4-1BFB-3241-9A87-827853BC7D5A}" presName="sibTrans" presStyleCnt="0"/>
      <dgm:spPr/>
    </dgm:pt>
    <dgm:pt modelId="{8480E06F-51B2-2341-A223-E080DFF62A56}" type="pres">
      <dgm:prSet presAssocID="{675C4977-7954-414C-BC6B-60B65F430CD0}" presName="node" presStyleLbl="node1" presStyleIdx="1" presStyleCnt="4">
        <dgm:presLayoutVars>
          <dgm:bulletEnabled val="1"/>
        </dgm:presLayoutVars>
      </dgm:prSet>
      <dgm:spPr/>
    </dgm:pt>
    <dgm:pt modelId="{5DCC9C4F-4FB6-D648-8786-4397E549B3DB}" type="pres">
      <dgm:prSet presAssocID="{57D3D0BD-469E-8A44-8AE0-080BC5BB9217}" presName="sibTrans" presStyleCnt="0"/>
      <dgm:spPr/>
    </dgm:pt>
    <dgm:pt modelId="{B4A5C018-786D-0B41-B982-A30B788E9966}" type="pres">
      <dgm:prSet presAssocID="{7AFE1638-145F-814C-BFE1-5826E0AC37AB}" presName="node" presStyleLbl="node1" presStyleIdx="2" presStyleCnt="4">
        <dgm:presLayoutVars>
          <dgm:bulletEnabled val="1"/>
        </dgm:presLayoutVars>
      </dgm:prSet>
      <dgm:spPr/>
    </dgm:pt>
    <dgm:pt modelId="{9771A820-507D-A94A-BA2B-C956A2DA768F}" type="pres">
      <dgm:prSet presAssocID="{A0DC9BC2-423A-DC47-B485-BC42C9C43838}" presName="sibTrans" presStyleCnt="0"/>
      <dgm:spPr/>
    </dgm:pt>
    <dgm:pt modelId="{264063D0-5C38-6949-A7DD-8AD0AB0DD987}" type="pres">
      <dgm:prSet presAssocID="{F92F7869-A1F4-B84F-887E-EDC6AC5643DC}" presName="node" presStyleLbl="node1" presStyleIdx="3" presStyleCnt="4">
        <dgm:presLayoutVars>
          <dgm:bulletEnabled val="1"/>
        </dgm:presLayoutVars>
      </dgm:prSet>
      <dgm:spPr/>
    </dgm:pt>
  </dgm:ptLst>
  <dgm:cxnLst>
    <dgm:cxn modelId="{78322914-3280-6B41-AFA9-7B0FB1FFC925}" srcId="{74EFB5B7-F9C1-CD46-9752-8287E903C1C6}" destId="{DFD9FF73-AD5F-5A45-A968-AD543591829A}" srcOrd="0" destOrd="0" parTransId="{C34E73DB-8FED-A540-98F1-DAB2521BE203}" sibTransId="{0DD83BB4-1BFB-3241-9A87-827853BC7D5A}"/>
    <dgm:cxn modelId="{72E9BA28-883F-624F-A267-95C43DE72594}" type="presOf" srcId="{DFD9FF73-AD5F-5A45-A968-AD543591829A}" destId="{60EE6F54-152B-EE47-AAFC-A195DF610C27}" srcOrd="0" destOrd="0" presId="urn:microsoft.com/office/officeart/2005/8/layout/default"/>
    <dgm:cxn modelId="{AE5BB450-B0DD-5B48-B908-DC85CE02B7BB}" srcId="{74EFB5B7-F9C1-CD46-9752-8287E903C1C6}" destId="{675C4977-7954-414C-BC6B-60B65F430CD0}" srcOrd="1" destOrd="0" parTransId="{D9A0D670-9EE9-6745-8166-A9E25436C74F}" sibTransId="{57D3D0BD-469E-8A44-8AE0-080BC5BB9217}"/>
    <dgm:cxn modelId="{D2E7497D-050D-294A-9A4E-BE28E1165D0F}" type="presOf" srcId="{F92F7869-A1F4-B84F-887E-EDC6AC5643DC}" destId="{264063D0-5C38-6949-A7DD-8AD0AB0DD987}" srcOrd="0" destOrd="0" presId="urn:microsoft.com/office/officeart/2005/8/layout/default"/>
    <dgm:cxn modelId="{5639608D-604D-484E-BFDC-4733B45CA120}" type="presOf" srcId="{7AFE1638-145F-814C-BFE1-5826E0AC37AB}" destId="{B4A5C018-786D-0B41-B982-A30B788E9966}" srcOrd="0" destOrd="0" presId="urn:microsoft.com/office/officeart/2005/8/layout/default"/>
    <dgm:cxn modelId="{B1101696-BA0A-0F46-A94D-EBBB5CBECCCA}" type="presOf" srcId="{675C4977-7954-414C-BC6B-60B65F430CD0}" destId="{8480E06F-51B2-2341-A223-E080DFF62A56}" srcOrd="0" destOrd="0" presId="urn:microsoft.com/office/officeart/2005/8/layout/default"/>
    <dgm:cxn modelId="{7633DE9E-0992-6247-B510-6613D5D1CED0}" srcId="{74EFB5B7-F9C1-CD46-9752-8287E903C1C6}" destId="{F92F7869-A1F4-B84F-887E-EDC6AC5643DC}" srcOrd="3" destOrd="0" parTransId="{8EA6332C-738F-9340-BC5C-96C189D163BD}" sibTransId="{9E595546-135B-664B-9861-C5709E3B5B43}"/>
    <dgm:cxn modelId="{462697CB-7490-874D-90D4-0C691240D24B}" srcId="{74EFB5B7-F9C1-CD46-9752-8287E903C1C6}" destId="{7AFE1638-145F-814C-BFE1-5826E0AC37AB}" srcOrd="2" destOrd="0" parTransId="{7FC6D7A6-F0A3-5B43-B133-C9ABD05D61BA}" sibTransId="{A0DC9BC2-423A-DC47-B485-BC42C9C43838}"/>
    <dgm:cxn modelId="{0967EAE0-6612-A94B-9D92-675C78F4D86B}" type="presOf" srcId="{74EFB5B7-F9C1-CD46-9752-8287E903C1C6}" destId="{C8331850-603F-554E-B98A-93EE790DDFEB}" srcOrd="0" destOrd="0" presId="urn:microsoft.com/office/officeart/2005/8/layout/default"/>
    <dgm:cxn modelId="{2C24A649-0695-4F40-B2D7-F3CF1312F78D}" type="presParOf" srcId="{C8331850-603F-554E-B98A-93EE790DDFEB}" destId="{60EE6F54-152B-EE47-AAFC-A195DF610C27}" srcOrd="0" destOrd="0" presId="urn:microsoft.com/office/officeart/2005/8/layout/default"/>
    <dgm:cxn modelId="{CF947C1D-BC45-324D-A3E4-BCB1CFFBD2A2}" type="presParOf" srcId="{C8331850-603F-554E-B98A-93EE790DDFEB}" destId="{030D5957-308D-7344-AE1A-6413AB56BC42}" srcOrd="1" destOrd="0" presId="urn:microsoft.com/office/officeart/2005/8/layout/default"/>
    <dgm:cxn modelId="{BC7CA115-F010-7A4D-9426-5762A4B4C8B6}" type="presParOf" srcId="{C8331850-603F-554E-B98A-93EE790DDFEB}" destId="{8480E06F-51B2-2341-A223-E080DFF62A56}" srcOrd="2" destOrd="0" presId="urn:microsoft.com/office/officeart/2005/8/layout/default"/>
    <dgm:cxn modelId="{3AE0FA8D-0E1F-CE4D-81E1-7719AFDB23ED}" type="presParOf" srcId="{C8331850-603F-554E-B98A-93EE790DDFEB}" destId="{5DCC9C4F-4FB6-D648-8786-4397E549B3DB}" srcOrd="3" destOrd="0" presId="urn:microsoft.com/office/officeart/2005/8/layout/default"/>
    <dgm:cxn modelId="{F6F78D0E-B720-7543-AD39-C89F555D5A15}" type="presParOf" srcId="{C8331850-603F-554E-B98A-93EE790DDFEB}" destId="{B4A5C018-786D-0B41-B982-A30B788E9966}" srcOrd="4" destOrd="0" presId="urn:microsoft.com/office/officeart/2005/8/layout/default"/>
    <dgm:cxn modelId="{793B2599-1D4B-3B44-989C-7CC13F12C320}" type="presParOf" srcId="{C8331850-603F-554E-B98A-93EE790DDFEB}" destId="{9771A820-507D-A94A-BA2B-C956A2DA768F}" srcOrd="5" destOrd="0" presId="urn:microsoft.com/office/officeart/2005/8/layout/default"/>
    <dgm:cxn modelId="{8F12A249-E19D-5143-B416-31D4780A7D1B}" type="presParOf" srcId="{C8331850-603F-554E-B98A-93EE790DDFEB}" destId="{264063D0-5C38-6949-A7DD-8AD0AB0DD987}"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4430A-4C5B-614B-827E-C92CDAB4BD83}">
      <dsp:nvSpPr>
        <dsp:cNvPr id="0" name=""/>
        <dsp:cNvSpPr/>
      </dsp:nvSpPr>
      <dsp:spPr>
        <a:xfrm>
          <a:off x="1045082" y="344164"/>
          <a:ext cx="10187340" cy="59731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BECCE9-7892-E646-B2A6-9F39C2402364}">
      <dsp:nvSpPr>
        <dsp:cNvPr id="0" name=""/>
        <dsp:cNvSpPr/>
      </dsp:nvSpPr>
      <dsp:spPr>
        <a:xfrm>
          <a:off x="511955" y="0"/>
          <a:ext cx="240920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1: </a:t>
          </a:r>
          <a:r>
            <a:rPr lang="en-GB" sz="1400" kern="1200" dirty="0">
              <a:latin typeface="Work Sans" pitchFamily="2" charset="77"/>
            </a:rPr>
            <a:t>Primers on LLMs, </a:t>
          </a:r>
          <a:r>
            <a:rPr lang="en-GB" sz="1400" kern="1200" dirty="0" err="1">
              <a:latin typeface="Work Sans" pitchFamily="2" charset="77"/>
            </a:rPr>
            <a:t>LangChain</a:t>
          </a:r>
          <a:r>
            <a:rPr lang="en-GB" sz="1400" kern="1200" dirty="0">
              <a:latin typeface="Work Sans" pitchFamily="2" charset="77"/>
            </a:rPr>
            <a:t>, RAG</a:t>
          </a:r>
        </a:p>
      </dsp:txBody>
      <dsp:txXfrm>
        <a:off x="511955" y="0"/>
        <a:ext cx="2409200" cy="515081"/>
      </dsp:txXfrm>
    </dsp:sp>
    <dsp:sp modelId="{63A157F7-CC3B-F04F-9722-0F6002431311}">
      <dsp:nvSpPr>
        <dsp:cNvPr id="0" name=""/>
        <dsp:cNvSpPr/>
      </dsp:nvSpPr>
      <dsp:spPr>
        <a:xfrm>
          <a:off x="149168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0EB047-8BA6-D34A-8A63-20C553F01E4B}">
      <dsp:nvSpPr>
        <dsp:cNvPr id="0" name=""/>
        <dsp:cNvSpPr/>
      </dsp:nvSpPr>
      <dsp:spPr>
        <a:xfrm>
          <a:off x="283550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2: </a:t>
          </a:r>
          <a:r>
            <a:rPr lang="en-GB" sz="1400" kern="1200" dirty="0">
              <a:latin typeface="Work Sans" pitchFamily="2" charset="77"/>
            </a:rPr>
            <a:t>Building Agents with LangGraph</a:t>
          </a:r>
        </a:p>
      </dsp:txBody>
      <dsp:txXfrm>
        <a:off x="2835503" y="772622"/>
        <a:ext cx="1496630" cy="515081"/>
      </dsp:txXfrm>
    </dsp:sp>
    <dsp:sp modelId="{9A1AA971-9CFB-074A-95D8-A8FA4245F243}">
      <dsp:nvSpPr>
        <dsp:cNvPr id="0" name=""/>
        <dsp:cNvSpPr/>
      </dsp:nvSpPr>
      <dsp:spPr>
        <a:xfrm>
          <a:off x="351943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CDC4B-5EE8-DA4B-AA66-C5A7D568F2E0}">
      <dsp:nvSpPr>
        <dsp:cNvPr id="0" name=""/>
        <dsp:cNvSpPr/>
      </dsp:nvSpPr>
      <dsp:spPr>
        <a:xfrm>
          <a:off x="4406965" y="0"/>
          <a:ext cx="1646293"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3: </a:t>
          </a:r>
          <a:r>
            <a:rPr lang="en-GB" sz="1400" b="0" kern="1200" dirty="0">
              <a:latin typeface="Work Sans" pitchFamily="2" charset="77"/>
            </a:rPr>
            <a:t>Agents (cont.) and MCP</a:t>
          </a:r>
        </a:p>
      </dsp:txBody>
      <dsp:txXfrm>
        <a:off x="4406965" y="0"/>
        <a:ext cx="1646293" cy="515081"/>
      </dsp:txXfrm>
    </dsp:sp>
    <dsp:sp modelId="{4E547AB7-5F80-6243-B949-00C944B70F9C}">
      <dsp:nvSpPr>
        <dsp:cNvPr id="0" name=""/>
        <dsp:cNvSpPr/>
      </dsp:nvSpPr>
      <dsp:spPr>
        <a:xfrm>
          <a:off x="5165727"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EEC16-F0B5-4349-844A-DD743ED50F6C}">
      <dsp:nvSpPr>
        <dsp:cNvPr id="0" name=""/>
        <dsp:cNvSpPr/>
      </dsp:nvSpPr>
      <dsp:spPr>
        <a:xfrm>
          <a:off x="6128090"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4: </a:t>
          </a:r>
          <a:r>
            <a:rPr lang="en-GB" sz="1400" kern="1200" dirty="0">
              <a:latin typeface="Work Sans" pitchFamily="2" charset="77"/>
            </a:rPr>
            <a:t>Deep-Dive into AI Gateway</a:t>
          </a:r>
        </a:p>
      </dsp:txBody>
      <dsp:txXfrm>
        <a:off x="6128090" y="772622"/>
        <a:ext cx="1496630" cy="515081"/>
      </dsp:txXfrm>
    </dsp:sp>
    <dsp:sp modelId="{676348E8-5825-7F44-AF99-AD6FD600F736}">
      <dsp:nvSpPr>
        <dsp:cNvPr id="0" name=""/>
        <dsp:cNvSpPr/>
      </dsp:nvSpPr>
      <dsp:spPr>
        <a:xfrm>
          <a:off x="6812020"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C2C8D-C4FA-9249-87EA-B5E1F29839AD}">
      <dsp:nvSpPr>
        <dsp:cNvPr id="0" name=""/>
        <dsp:cNvSpPr/>
      </dsp:nvSpPr>
      <dsp:spPr>
        <a:xfrm>
          <a:off x="7699552" y="0"/>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Day 5: </a:t>
          </a:r>
          <a:r>
            <a:rPr lang="en-GB" sz="1400" kern="1200" dirty="0">
              <a:latin typeface="Work Sans" pitchFamily="2" charset="77"/>
            </a:rPr>
            <a:t>Deployment and Evaluations</a:t>
          </a:r>
        </a:p>
      </dsp:txBody>
      <dsp:txXfrm>
        <a:off x="7699552" y="0"/>
        <a:ext cx="1496630" cy="515081"/>
      </dsp:txXfrm>
    </dsp:sp>
    <dsp:sp modelId="{02524787-B3FF-B540-BBC2-A6F996867300}">
      <dsp:nvSpPr>
        <dsp:cNvPr id="0" name=""/>
        <dsp:cNvSpPr/>
      </dsp:nvSpPr>
      <dsp:spPr>
        <a:xfrm>
          <a:off x="8383481"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E0DD53-181B-CB43-A073-0F01901CBE35}">
      <dsp:nvSpPr>
        <dsp:cNvPr id="0" name=""/>
        <dsp:cNvSpPr/>
      </dsp:nvSpPr>
      <dsp:spPr>
        <a:xfrm>
          <a:off x="9271013" y="772622"/>
          <a:ext cx="1496630" cy="515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GB" sz="1400" b="1" kern="1200" dirty="0">
              <a:latin typeface="Work Sans" pitchFamily="2" charset="77"/>
            </a:rPr>
            <a:t>Certification Test</a:t>
          </a:r>
        </a:p>
      </dsp:txBody>
      <dsp:txXfrm>
        <a:off x="9271013" y="772622"/>
        <a:ext cx="1496630" cy="515081"/>
      </dsp:txXfrm>
    </dsp:sp>
    <dsp:sp modelId="{95FEB096-05C8-0845-883C-CD7F3F32DE16}">
      <dsp:nvSpPr>
        <dsp:cNvPr id="0" name=""/>
        <dsp:cNvSpPr/>
      </dsp:nvSpPr>
      <dsp:spPr>
        <a:xfrm>
          <a:off x="9954943" y="579466"/>
          <a:ext cx="128770" cy="1287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1D268-A3AF-1E4D-A809-1C4346ECBD51}">
      <dsp:nvSpPr>
        <dsp:cNvPr id="0" name=""/>
        <dsp:cNvSpPr/>
      </dsp:nvSpPr>
      <dsp:spPr>
        <a:xfrm>
          <a:off x="3603"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1. Integration Maze</a:t>
          </a:r>
        </a:p>
      </dsp:txBody>
      <dsp:txXfrm>
        <a:off x="3603" y="5036"/>
        <a:ext cx="2577814" cy="1162050"/>
      </dsp:txXfrm>
    </dsp:sp>
    <dsp:sp modelId="{16F00CFA-22ED-3648-A9C2-34A97EEEC8D0}">
      <dsp:nvSpPr>
        <dsp:cNvPr id="0" name=""/>
        <dsp:cNvSpPr/>
      </dsp:nvSpPr>
      <dsp:spPr>
        <a:xfrm>
          <a:off x="277509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2. Inconsistency and Versioning</a:t>
          </a:r>
        </a:p>
      </dsp:txBody>
      <dsp:txXfrm>
        <a:off x="2775092" y="5036"/>
        <a:ext cx="2577814" cy="1162050"/>
      </dsp:txXfrm>
    </dsp:sp>
    <dsp:sp modelId="{9E88F80F-3241-324A-942E-37AB09A86120}">
      <dsp:nvSpPr>
        <dsp:cNvPr id="0" name=""/>
        <dsp:cNvSpPr/>
      </dsp:nvSpPr>
      <dsp:spPr>
        <a:xfrm>
          <a:off x="5546582" y="5036"/>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3. Scalability and Reliability</a:t>
          </a:r>
        </a:p>
      </dsp:txBody>
      <dsp:txXfrm>
        <a:off x="5546582" y="5036"/>
        <a:ext cx="2577814" cy="1162050"/>
      </dsp:txXfrm>
    </dsp:sp>
    <dsp:sp modelId="{013BC9B8-AD74-4F46-8106-C808248C8312}">
      <dsp:nvSpPr>
        <dsp:cNvPr id="0" name=""/>
        <dsp:cNvSpPr/>
      </dsp:nvSpPr>
      <dsp:spPr>
        <a:xfrm>
          <a:off x="3603"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4. Lack of Governance</a:t>
          </a:r>
        </a:p>
      </dsp:txBody>
      <dsp:txXfrm>
        <a:off x="3603" y="1360761"/>
        <a:ext cx="2577814" cy="1162050"/>
      </dsp:txXfrm>
    </dsp:sp>
    <dsp:sp modelId="{44ACCA7C-6813-5E4B-BC6B-F48B5D114284}">
      <dsp:nvSpPr>
        <dsp:cNvPr id="0" name=""/>
        <dsp:cNvSpPr/>
      </dsp:nvSpPr>
      <dsp:spPr>
        <a:xfrm>
          <a:off x="277509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5. Open-Source Integration</a:t>
          </a:r>
        </a:p>
      </dsp:txBody>
      <dsp:txXfrm>
        <a:off x="2775092" y="1360761"/>
        <a:ext cx="2577814" cy="1162050"/>
      </dsp:txXfrm>
    </dsp:sp>
    <dsp:sp modelId="{CA62E46D-9BFD-8E46-BF4F-15AA416849BE}">
      <dsp:nvSpPr>
        <dsp:cNvPr id="0" name=""/>
        <dsp:cNvSpPr/>
      </dsp:nvSpPr>
      <dsp:spPr>
        <a:xfrm>
          <a:off x="5546582" y="1360761"/>
          <a:ext cx="2577814" cy="116205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Work Sans" pitchFamily="2" charset="77"/>
            </a:rPr>
            <a:t>6. Observability Black Hole</a:t>
          </a:r>
        </a:p>
      </dsp:txBody>
      <dsp:txXfrm>
        <a:off x="5546582" y="1360761"/>
        <a:ext cx="2577814" cy="11620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25BCF-5A07-4E47-AD9A-420218CE14DB}">
      <dsp:nvSpPr>
        <dsp:cNvPr id="0" name=""/>
        <dsp:cNvSpPr/>
      </dsp:nvSpPr>
      <dsp:spPr>
        <a:xfrm>
          <a:off x="984657" y="67153"/>
          <a:ext cx="9377936" cy="183201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E7C0E4-320F-014E-A839-BFAA4AD707A3}">
      <dsp:nvSpPr>
        <dsp:cNvPr id="0" name=""/>
        <dsp:cNvSpPr/>
      </dsp:nvSpPr>
      <dsp:spPr>
        <a:xfrm>
          <a:off x="660141" y="311422"/>
          <a:ext cx="2995811" cy="1343480"/>
        </a:xfrm>
        <a:prstGeom prst="roundRect">
          <a:avLst>
            <a:gd name="adj" fmla="val 10000"/>
          </a:avLst>
        </a:prstGeom>
        <a:blipFill dpi="0" rotWithShape="1">
          <a:blip xmlns:r="http://schemas.openxmlformats.org/officeDocument/2006/relationships" r:embed="rId1"/>
          <a:srcRect/>
          <a:stretch>
            <a:fillRect l="784" t="-68605" r="-784" b="-739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0418F-15FD-BF40-A0B8-7C10BCD06727}">
      <dsp:nvSpPr>
        <dsp:cNvPr id="0" name=""/>
        <dsp:cNvSpPr/>
      </dsp:nvSpPr>
      <dsp:spPr>
        <a:xfrm rot="10800000">
          <a:off x="660141" y="1656527"/>
          <a:ext cx="2995811" cy="2980266"/>
        </a:xfrm>
        <a:prstGeom prst="round2SameRect">
          <a:avLst>
            <a:gd name="adj1" fmla="val 10500"/>
            <a:gd name="adj2" fmla="val 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800" kern="1200" dirty="0">
              <a:latin typeface="Work Sans" pitchFamily="2" charset="77"/>
            </a:rPr>
          </a:br>
          <a:r>
            <a:rPr lang="en-GB" sz="1200" kern="1200" dirty="0">
              <a:latin typeface="Work Sans" pitchFamily="2" charset="77"/>
            </a:rPr>
            <a:t>❌ </a:t>
          </a:r>
          <a:r>
            <a:rPr lang="en-IN" sz="1400" kern="1200" dirty="0">
              <a:latin typeface="Work Sans" pitchFamily="2" charset="77"/>
            </a:rPr>
            <a:t>No centralized logs = No audit trail</a:t>
          </a:r>
          <a:br>
            <a:rPr lang="en-IN" sz="1400" kern="1200" dirty="0">
              <a:latin typeface="Work Sans" pitchFamily="2" charset="77"/>
            </a:rPr>
          </a:br>
          <a:r>
            <a:rPr lang="en-GB" sz="1400" kern="1200" dirty="0">
              <a:latin typeface="Work Sans" pitchFamily="2" charset="77"/>
            </a:rPr>
            <a:t>❌ </a:t>
          </a:r>
          <a:r>
            <a:rPr lang="en-IN" sz="1400" kern="1200" dirty="0">
              <a:latin typeface="Work Sans" pitchFamily="2" charset="77"/>
            </a:rPr>
            <a:t>Exposure to regulatory non-compliance</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800" kern="1200" dirty="0">
              <a:latin typeface="Work Sans" pitchFamily="2" charset="77"/>
            </a:rPr>
          </a:br>
          <a:r>
            <a:rPr lang="en-IN" sz="1400" kern="1200" dirty="0">
              <a:latin typeface="Work Sans" pitchFamily="2" charset="77"/>
            </a:rPr>
            <a:t>✅ Unified logging of prompts &amp; responses</a:t>
          </a:r>
          <a:br>
            <a:rPr lang="en-IN" sz="1400" kern="1200" dirty="0">
              <a:latin typeface="Work Sans" pitchFamily="2" charset="77"/>
            </a:rPr>
          </a:br>
          <a:r>
            <a:rPr lang="en-IN" sz="1400" kern="1200" dirty="0">
              <a:latin typeface="Work Sans" pitchFamily="2" charset="77"/>
            </a:rPr>
            <a:t>✅ Role-based access control</a:t>
          </a:r>
        </a:p>
      </dsp:txBody>
      <dsp:txXfrm rot="10800000">
        <a:off x="751794" y="1656527"/>
        <a:ext cx="2812505" cy="2888613"/>
      </dsp:txXfrm>
    </dsp:sp>
    <dsp:sp modelId="{49844835-1031-2249-A878-08F6F43906D5}">
      <dsp:nvSpPr>
        <dsp:cNvPr id="0" name=""/>
        <dsp:cNvSpPr/>
      </dsp:nvSpPr>
      <dsp:spPr>
        <a:xfrm>
          <a:off x="4332996" y="311422"/>
          <a:ext cx="2995811" cy="1343480"/>
        </a:xfrm>
        <a:prstGeom prst="roundRect">
          <a:avLst>
            <a:gd name="adj" fmla="val 10000"/>
          </a:avLst>
        </a:prstGeom>
        <a:blipFill dpi="0" rotWithShape="1">
          <a:blip xmlns:r="http://schemas.openxmlformats.org/officeDocument/2006/relationships" r:embed="rId2"/>
          <a:srcRect/>
          <a:stretch>
            <a:fillRect l="593" t="-59734" r="-593" b="-1026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7965EE-CBBA-7F4B-8324-D6A0E24AE298}">
      <dsp:nvSpPr>
        <dsp:cNvPr id="0" name=""/>
        <dsp:cNvSpPr/>
      </dsp:nvSpPr>
      <dsp:spPr>
        <a:xfrm rot="10800000">
          <a:off x="4332996"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a:t>
          </a:r>
          <a:r>
            <a:rPr lang="en-GB" sz="1600" kern="1200" dirty="0">
              <a:latin typeface="Work Sans" pitchFamily="2" charset="77"/>
            </a:rPr>
            <a:t> </a:t>
          </a:r>
          <a:r>
            <a:rPr lang="en-IN" sz="1400" kern="1200" dirty="0">
              <a:latin typeface="Work Sans" pitchFamily="2" charset="77"/>
            </a:rPr>
            <a:t>No cost visibility, no controls = runaway spend</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Locked into a single LLM vendor</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Token-level cost tracking by team/user</a:t>
          </a:r>
          <a:br>
            <a:rPr lang="en-IN" sz="1400" kern="1200" dirty="0">
              <a:latin typeface="Work Sans" pitchFamily="2" charset="77"/>
            </a:rPr>
          </a:br>
          <a:r>
            <a:rPr lang="en-IN" sz="1400" kern="1200" dirty="0">
              <a:latin typeface="Work Sans" pitchFamily="2" charset="77"/>
            </a:rPr>
            <a:t>✅ Usage analytics + spending caps</a:t>
          </a:r>
          <a:br>
            <a:rPr lang="en-IN" sz="1400" kern="1200" dirty="0">
              <a:latin typeface="Work Sans" pitchFamily="2" charset="77"/>
            </a:rPr>
          </a:br>
          <a:r>
            <a:rPr lang="en-IN" sz="1400" kern="1200" dirty="0">
              <a:latin typeface="Work Sans" pitchFamily="2" charset="77"/>
            </a:rPr>
            <a:t>✅ Multi-vendor routing + abstraction</a:t>
          </a:r>
        </a:p>
      </dsp:txBody>
      <dsp:txXfrm rot="10800000">
        <a:off x="4424649" y="1656527"/>
        <a:ext cx="2812505" cy="2888613"/>
      </dsp:txXfrm>
    </dsp:sp>
    <dsp:sp modelId="{72236088-99ED-0140-B390-620BD7416E1B}">
      <dsp:nvSpPr>
        <dsp:cNvPr id="0" name=""/>
        <dsp:cNvSpPr/>
      </dsp:nvSpPr>
      <dsp:spPr>
        <a:xfrm>
          <a:off x="8005851" y="311422"/>
          <a:ext cx="2995811" cy="1343480"/>
        </a:xfrm>
        <a:prstGeom prst="roundRect">
          <a:avLst>
            <a:gd name="adj" fmla="val 10000"/>
          </a:avLst>
        </a:prstGeom>
        <a:blipFill dpi="0" rotWithShape="1">
          <a:blip xmlns:r="http://schemas.openxmlformats.org/officeDocument/2006/relationships" r:embed="rId3"/>
          <a:srcRect/>
          <a:stretch>
            <a:fillRect l="212" t="-18182" r="-212" b="-5181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519043-5F7D-024A-872C-41ADD4A23692}">
      <dsp:nvSpPr>
        <dsp:cNvPr id="0" name=""/>
        <dsp:cNvSpPr/>
      </dsp:nvSpPr>
      <dsp:spPr>
        <a:xfrm rot="10800000">
          <a:off x="8005851" y="1656527"/>
          <a:ext cx="2995811" cy="2980266"/>
        </a:xfrm>
        <a:prstGeom prst="round2SameRect">
          <a:avLst>
            <a:gd name="adj1" fmla="val 10500"/>
            <a:gd name="adj2" fmla="val 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IN" sz="1600" b="1" kern="1200" dirty="0">
              <a:latin typeface="Work Sans" pitchFamily="2" charset="77"/>
            </a:rPr>
            <a:t>The Risk:</a:t>
          </a:r>
          <a:br>
            <a:rPr lang="en-IN" sz="1600" kern="1200" dirty="0">
              <a:latin typeface="Work Sans" pitchFamily="2" charset="77"/>
            </a:rPr>
          </a:br>
          <a:r>
            <a:rPr lang="en-GB" sz="1200" kern="1200" dirty="0">
              <a:latin typeface="Work Sans" pitchFamily="2" charset="77"/>
            </a:rPr>
            <a:t>❌ </a:t>
          </a:r>
          <a:r>
            <a:rPr lang="en-IN" sz="1400" kern="1200" dirty="0">
              <a:latin typeface="Work Sans" pitchFamily="2" charset="77"/>
            </a:rPr>
            <a:t>Single provider failure = business outage</a:t>
          </a:r>
          <a:br>
            <a:rPr lang="en-IN" sz="1400" kern="1200" dirty="0">
              <a:latin typeface="Work Sans" pitchFamily="2" charset="77"/>
            </a:rPr>
          </a:br>
          <a:r>
            <a:rPr lang="en-GB" sz="1200" kern="1200" dirty="0">
              <a:latin typeface="Work Sans" pitchFamily="2" charset="77"/>
            </a:rPr>
            <a:t>❌ </a:t>
          </a:r>
          <a:r>
            <a:rPr lang="en-IN" sz="1400" kern="1200" dirty="0">
              <a:latin typeface="Work Sans" pitchFamily="2" charset="77"/>
            </a:rPr>
            <a:t>No fallback or DR (disaster recovery) strategy for GenAI</a:t>
          </a:r>
        </a:p>
        <a:p>
          <a:pPr marL="0" lvl="0" indent="0" algn="l" defTabSz="711200">
            <a:lnSpc>
              <a:spcPct val="90000"/>
            </a:lnSpc>
            <a:spcBef>
              <a:spcPct val="0"/>
            </a:spcBef>
            <a:spcAft>
              <a:spcPct val="35000"/>
            </a:spcAft>
            <a:buNone/>
          </a:pPr>
          <a:endParaRPr lang="en-IN" sz="600" kern="1200" dirty="0">
            <a:latin typeface="Work Sans" pitchFamily="2" charset="77"/>
          </a:endParaRPr>
        </a:p>
        <a:p>
          <a:pPr marL="0" lvl="0" indent="0" algn="l" defTabSz="711200">
            <a:lnSpc>
              <a:spcPct val="90000"/>
            </a:lnSpc>
            <a:spcBef>
              <a:spcPct val="0"/>
            </a:spcBef>
            <a:spcAft>
              <a:spcPct val="35000"/>
            </a:spcAft>
            <a:buNone/>
          </a:pPr>
          <a:r>
            <a:rPr lang="en-IN" sz="1600" b="1" kern="1200" dirty="0">
              <a:latin typeface="Work Sans" pitchFamily="2" charset="77"/>
            </a:rPr>
            <a:t>Solved by AI Gateway:</a:t>
          </a:r>
          <a:br>
            <a:rPr lang="en-IN" sz="1600" kern="1200" dirty="0">
              <a:latin typeface="Work Sans" pitchFamily="2" charset="77"/>
            </a:rPr>
          </a:br>
          <a:r>
            <a:rPr lang="en-IN" sz="1400" kern="1200" dirty="0">
              <a:latin typeface="Work Sans" pitchFamily="2" charset="77"/>
            </a:rPr>
            <a:t>✅ Multi-provider routing + auto-fallbacks</a:t>
          </a:r>
          <a:br>
            <a:rPr lang="en-IN" sz="1400" kern="1200" dirty="0">
              <a:latin typeface="Work Sans" pitchFamily="2" charset="77"/>
            </a:rPr>
          </a:br>
          <a:r>
            <a:rPr lang="en-IN" sz="1400" kern="1200" dirty="0">
              <a:latin typeface="Work Sans" pitchFamily="2" charset="77"/>
            </a:rPr>
            <a:t>✅ Load balancing across endpoints</a:t>
          </a:r>
          <a:br>
            <a:rPr lang="en-IN" sz="1400" kern="1200" dirty="0">
              <a:latin typeface="Work Sans" pitchFamily="2" charset="77"/>
            </a:rPr>
          </a:br>
          <a:r>
            <a:rPr lang="en-IN" sz="1400" kern="1200" dirty="0">
              <a:latin typeface="Work Sans" pitchFamily="2" charset="77"/>
            </a:rPr>
            <a:t>✅ Built-in caching for resilience</a:t>
          </a:r>
        </a:p>
      </dsp:txBody>
      <dsp:txXfrm rot="10800000">
        <a:off x="8097504" y="1656527"/>
        <a:ext cx="2812505" cy="2888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E03CB-A2B8-BC4B-8D9C-AB974AD576F0}">
      <dsp:nvSpPr>
        <dsp:cNvPr id="0" name=""/>
        <dsp:cNvSpPr/>
      </dsp:nvSpPr>
      <dsp:spPr>
        <a:xfrm>
          <a:off x="3251199" y="0"/>
          <a:ext cx="16255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And</a:t>
          </a:r>
        </a:p>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More!</a:t>
          </a:r>
        </a:p>
      </dsp:txBody>
      <dsp:txXfrm>
        <a:off x="3251199" y="0"/>
        <a:ext cx="1625599" cy="1154853"/>
      </dsp:txXfrm>
    </dsp:sp>
    <dsp:sp modelId="{09090FDA-957F-5141-887B-F85E95367767}">
      <dsp:nvSpPr>
        <dsp:cNvPr id="0" name=""/>
        <dsp:cNvSpPr/>
      </dsp:nvSpPr>
      <dsp:spPr>
        <a:xfrm>
          <a:off x="2438400" y="1154853"/>
          <a:ext cx="32511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Connected AI that Acts (Agents, MCP)</a:t>
          </a:r>
        </a:p>
      </dsp:txBody>
      <dsp:txXfrm>
        <a:off x="3007360" y="1154853"/>
        <a:ext cx="2113280" cy="1154853"/>
      </dsp:txXfrm>
    </dsp:sp>
    <dsp:sp modelId="{0A22CF5B-F30C-4141-B54E-E8FC7E1C4C95}">
      <dsp:nvSpPr>
        <dsp:cNvPr id="0" name=""/>
        <dsp:cNvSpPr/>
      </dsp:nvSpPr>
      <dsp:spPr>
        <a:xfrm>
          <a:off x="1625599" y="2309706"/>
          <a:ext cx="48768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grounds responses in provided context (RAG)</a:t>
          </a:r>
        </a:p>
      </dsp:txBody>
      <dsp:txXfrm>
        <a:off x="2479039" y="2309706"/>
        <a:ext cx="3169920" cy="1154853"/>
      </dsp:txXfrm>
    </dsp:sp>
    <dsp:sp modelId="{6384418E-20BC-3B43-8C5E-408893AC2E7E}">
      <dsp:nvSpPr>
        <dsp:cNvPr id="0" name=""/>
        <dsp:cNvSpPr/>
      </dsp:nvSpPr>
      <dsp:spPr>
        <a:xfrm>
          <a:off x="812800" y="3464559"/>
          <a:ext cx="6502399"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that follows instructions well (Instruction-tuning)</a:t>
          </a:r>
        </a:p>
      </dsp:txBody>
      <dsp:txXfrm>
        <a:off x="1950720" y="3464559"/>
        <a:ext cx="4226560" cy="1154853"/>
      </dsp:txXfrm>
    </dsp:sp>
    <dsp:sp modelId="{5DBB68B4-D485-0348-BDA5-5992E5486802}">
      <dsp:nvSpPr>
        <dsp:cNvPr id="0" name=""/>
        <dsp:cNvSpPr/>
      </dsp:nvSpPr>
      <dsp:spPr>
        <a:xfrm>
          <a:off x="0" y="4619412"/>
          <a:ext cx="8128000" cy="1154853"/>
        </a:xfrm>
        <a:prstGeom prst="trapezoid">
          <a:avLst>
            <a:gd name="adj" fmla="val 70381"/>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bg1">
                  <a:lumMod val="85000"/>
                </a:schemeClr>
              </a:solidFill>
              <a:latin typeface="Work Sans" pitchFamily="2" charset="77"/>
            </a:rPr>
            <a:t>AI trained on huge amounts of text data (Foundation models)</a:t>
          </a:r>
        </a:p>
      </dsp:txBody>
      <dsp:txXfrm>
        <a:off x="1422399" y="4619412"/>
        <a:ext cx="5283200" cy="1154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0150" y="564565"/>
        <a:ext cx="1390595" cy="814094"/>
      </dsp:txXfrm>
    </dsp:sp>
    <dsp:sp modelId="{20BEFBB0-8717-4983-AF83-87F55F73F2C5}">
      <dsp:nvSpPr>
        <dsp:cNvPr id="0" name=""/>
        <dsp:cNvSpPr/>
      </dsp:nvSpPr>
      <ds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1590198" y="864383"/>
        <a:ext cx="213882" cy="214458"/>
      </dsp:txXfrm>
    </dsp:sp>
    <dsp:sp modelId="{35E9065B-8E20-437D-9522-6D04F30B312F}">
      <dsp:nvSpPr>
        <dsp:cNvPr id="0" name=""/>
        <dsp:cNvSpPr/>
      </dsp:nvSpPr>
      <dsp:spPr>
        <a:xfrm>
          <a:off x="2022574" y="539237"/>
          <a:ext cx="1441251" cy="864750"/>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Work Sans" pitchFamily="2" charset="77"/>
              <a:ea typeface="メイリオ"/>
              <a:cs typeface="+mn-cs"/>
            </a:rPr>
            <a:t>LLM </a:t>
          </a:r>
          <a:r>
            <a:rPr lang="en-US" sz="1400" kern="1200" dirty="0">
              <a:solidFill>
                <a:srgbClr val="FFFFFF"/>
              </a:solidFill>
              <a:latin typeface="Work Sans" pitchFamily="2" charset="77"/>
              <a:ea typeface="メイリオ"/>
              <a:cs typeface="+mn-cs"/>
            </a:rPr>
            <a:t>(with document information)</a:t>
          </a:r>
          <a:endParaRPr lang="en-IN" sz="1400" kern="1200" dirty="0">
            <a:solidFill>
              <a:srgbClr val="FFFFFF"/>
            </a:solidFill>
            <a:latin typeface="Work Sans" pitchFamily="2" charset="77"/>
            <a:ea typeface="メイリオ"/>
            <a:cs typeface="+mn-cs"/>
          </a:endParaRPr>
        </a:p>
      </dsp:txBody>
      <dsp:txXfrm>
        <a:off x="2047902" y="564565"/>
        <a:ext cx="1390595" cy="814094"/>
      </dsp:txXfrm>
    </dsp:sp>
    <dsp:sp modelId="{CFD20C1F-9D9C-48F1-A0B4-A022272BFD41}">
      <dsp:nvSpPr>
        <dsp:cNvPr id="0" name=""/>
        <dsp:cNvSpPr/>
      </dsp:nvSpPr>
      <ds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solidFill>
              <a:srgbClr val="FFFFFF"/>
            </a:solidFill>
            <a:latin typeface="Nissan Pro Regular"/>
            <a:ea typeface="メイリオ"/>
            <a:cs typeface="+mn-cs"/>
          </a:endParaRPr>
        </a:p>
      </dsp:txBody>
      <dsp:txXfrm>
        <a:off x="3607950" y="864383"/>
        <a:ext cx="213882" cy="214458"/>
      </dsp:txXfrm>
    </dsp:sp>
    <dsp:sp modelId="{5FDBE80C-E1EF-4AFC-898A-B0685B8EA368}">
      <dsp:nvSpPr>
        <dsp:cNvPr id="0" name=""/>
        <dsp:cNvSpPr/>
      </dsp:nvSpPr>
      <dsp:spPr>
        <a:xfrm>
          <a:off x="4040326" y="539237"/>
          <a:ext cx="1441251" cy="864750"/>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4065654" y="564565"/>
        <a:ext cx="1390595" cy="8140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B157B-5E99-45AD-B4D1-FFEAED4813F5}">
      <dsp:nvSpPr>
        <dsp:cNvPr id="0" name=""/>
        <dsp:cNvSpPr/>
      </dsp:nvSpPr>
      <dsp:spPr>
        <a:xfrm>
          <a:off x="1526" y="449252"/>
          <a:ext cx="2106851" cy="1044719"/>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User Prompt</a:t>
          </a:r>
          <a:endParaRPr lang="en-IN" sz="2300" kern="1200" dirty="0">
            <a:solidFill>
              <a:srgbClr val="FFFFFF"/>
            </a:solidFill>
            <a:latin typeface="Work Sans" pitchFamily="2" charset="77"/>
            <a:ea typeface="メイリオ"/>
            <a:cs typeface="+mn-cs"/>
          </a:endParaRPr>
        </a:p>
      </dsp:txBody>
      <dsp:txXfrm>
        <a:off x="32125" y="479851"/>
        <a:ext cx="2045653" cy="983521"/>
      </dsp:txXfrm>
    </dsp:sp>
    <dsp:sp modelId="{20BEFBB0-8717-4983-AF83-87F55F73F2C5}">
      <dsp:nvSpPr>
        <dsp:cNvPr id="0" name=""/>
        <dsp:cNvSpPr/>
      </dsp:nvSpPr>
      <dsp:spPr>
        <a:xfrm>
          <a:off x="2282497" y="755703"/>
          <a:ext cx="369134" cy="431817"/>
        </a:xfrm>
        <a:prstGeom prst="rightArrow">
          <a:avLst>
            <a:gd name="adj1" fmla="val 60000"/>
            <a:gd name="adj2" fmla="val 50000"/>
          </a:avLst>
        </a:prstGeom>
        <a:solidFill>
          <a:srgbClr val="5795BB">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2282497" y="842066"/>
        <a:ext cx="258394" cy="259091"/>
      </dsp:txXfrm>
    </dsp:sp>
    <dsp:sp modelId="{35E9065B-8E20-437D-9522-6D04F30B312F}">
      <dsp:nvSpPr>
        <dsp:cNvPr id="0" name=""/>
        <dsp:cNvSpPr/>
      </dsp:nvSpPr>
      <dsp:spPr>
        <a:xfrm>
          <a:off x="2804857" y="449252"/>
          <a:ext cx="1741199" cy="1044719"/>
        </a:xfrm>
        <a:prstGeom prst="roundRect">
          <a:avLst>
            <a:gd name="adj" fmla="val 10000"/>
          </a:avLst>
        </a:prstGeom>
        <a:solidFill>
          <a:srgbClr val="5795BB">
            <a:hueOff val="-6084017"/>
            <a:satOff val="-21186"/>
            <a:lumOff val="3137"/>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LLM</a:t>
          </a:r>
          <a:endParaRPr lang="en-IN" sz="2300" kern="1200" dirty="0">
            <a:solidFill>
              <a:srgbClr val="FFFFFF"/>
            </a:solidFill>
            <a:latin typeface="Work Sans" pitchFamily="2" charset="77"/>
            <a:ea typeface="メイリオ"/>
            <a:cs typeface="+mn-cs"/>
          </a:endParaRPr>
        </a:p>
      </dsp:txBody>
      <dsp:txXfrm>
        <a:off x="2835456" y="479851"/>
        <a:ext cx="1680001" cy="983521"/>
      </dsp:txXfrm>
    </dsp:sp>
    <dsp:sp modelId="{CFD20C1F-9D9C-48F1-A0B4-A022272BFD41}">
      <dsp:nvSpPr>
        <dsp:cNvPr id="0" name=""/>
        <dsp:cNvSpPr/>
      </dsp:nvSpPr>
      <dsp:spPr>
        <a:xfrm>
          <a:off x="4720176" y="755703"/>
          <a:ext cx="369134" cy="431817"/>
        </a:xfrm>
        <a:prstGeom prst="rightArrow">
          <a:avLst>
            <a:gd name="adj1" fmla="val 60000"/>
            <a:gd name="adj2" fmla="val 50000"/>
          </a:avLst>
        </a:prstGeom>
        <a:solidFill>
          <a:srgbClr val="5795BB">
            <a:hueOff val="-12168035"/>
            <a:satOff val="-42372"/>
            <a:lumOff val="6274"/>
            <a:alphaOff val="0"/>
          </a:srgb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solidFill>
              <a:srgbClr val="FFFFFF"/>
            </a:solidFill>
            <a:latin typeface="Nissan Pro Regular"/>
            <a:ea typeface="メイリオ"/>
            <a:cs typeface="+mn-cs"/>
          </a:endParaRPr>
        </a:p>
      </dsp:txBody>
      <dsp:txXfrm>
        <a:off x="4720176" y="842066"/>
        <a:ext cx="258394" cy="259091"/>
      </dsp:txXfrm>
    </dsp:sp>
    <dsp:sp modelId="{5FDBE80C-E1EF-4AFC-898A-B0685B8EA368}">
      <dsp:nvSpPr>
        <dsp:cNvPr id="0" name=""/>
        <dsp:cNvSpPr/>
      </dsp:nvSpPr>
      <dsp:spPr>
        <a:xfrm>
          <a:off x="5242536" y="449252"/>
          <a:ext cx="1741199" cy="1044719"/>
        </a:xfrm>
        <a:prstGeom prst="roundRect">
          <a:avLst>
            <a:gd name="adj" fmla="val 10000"/>
          </a:avLst>
        </a:prstGeom>
        <a:solidFill>
          <a:srgbClr val="5795BB">
            <a:hueOff val="-12168035"/>
            <a:satOff val="-42372"/>
            <a:lumOff val="6274"/>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FFFFFF"/>
              </a:solidFill>
              <a:latin typeface="Work Sans" pitchFamily="2" charset="77"/>
              <a:ea typeface="メイリオ"/>
              <a:cs typeface="+mn-cs"/>
            </a:rPr>
            <a:t>Output</a:t>
          </a:r>
          <a:endParaRPr lang="en-IN" sz="2300" kern="1200" dirty="0">
            <a:solidFill>
              <a:srgbClr val="FFFFFF"/>
            </a:solidFill>
            <a:latin typeface="Work Sans" pitchFamily="2" charset="77"/>
            <a:ea typeface="メイリオ"/>
            <a:cs typeface="+mn-cs"/>
          </a:endParaRPr>
        </a:p>
      </dsp:txBody>
      <dsp:txXfrm>
        <a:off x="5273135" y="479851"/>
        <a:ext cx="1680001" cy="983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16563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Truncation and Sliding Windows</a:t>
          </a:r>
        </a:p>
      </dsp:txBody>
      <dsp:txXfrm>
        <a:off x="1656380" y="453"/>
        <a:ext cx="1796181" cy="1077709"/>
      </dsp:txXfrm>
    </dsp:sp>
    <dsp:sp modelId="{DF3BE2B5-B75C-E542-B73F-B0A5E123F535}">
      <dsp:nvSpPr>
        <dsp:cNvPr id="0" name=""/>
        <dsp:cNvSpPr/>
      </dsp:nvSpPr>
      <dsp:spPr>
        <a:xfrm>
          <a:off x="36321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Summarization</a:t>
          </a:r>
        </a:p>
      </dsp:txBody>
      <dsp:txXfrm>
        <a:off x="3632180" y="453"/>
        <a:ext cx="1796181" cy="1077709"/>
      </dsp:txXfrm>
    </dsp:sp>
    <dsp:sp modelId="{203F48A3-C24B-8B47-82F0-647B68ECBB9E}">
      <dsp:nvSpPr>
        <dsp:cNvPr id="0" name=""/>
        <dsp:cNvSpPr/>
      </dsp:nvSpPr>
      <dsp:spPr>
        <a:xfrm>
          <a:off x="56079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Template-based prompts</a:t>
          </a:r>
        </a:p>
      </dsp:txBody>
      <dsp:txXfrm>
        <a:off x="5607980" y="453"/>
        <a:ext cx="1796181" cy="1077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EE6F54-152B-EE47-AAFC-A195DF610C27}">
      <dsp:nvSpPr>
        <dsp:cNvPr id="0" name=""/>
        <dsp:cNvSpPr/>
      </dsp:nvSpPr>
      <dsp:spPr>
        <a:xfrm>
          <a:off x="6684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Static Prompting (pre-tools)</a:t>
          </a:r>
        </a:p>
      </dsp:txBody>
      <dsp:txXfrm>
        <a:off x="668480" y="453"/>
        <a:ext cx="1796181" cy="1077709"/>
      </dsp:txXfrm>
    </dsp:sp>
    <dsp:sp modelId="{8480E06F-51B2-2341-A223-E080DFF62A56}">
      <dsp:nvSpPr>
        <dsp:cNvPr id="0" name=""/>
        <dsp:cNvSpPr/>
      </dsp:nvSpPr>
      <dsp:spPr>
        <a:xfrm>
          <a:off x="26442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RAG</a:t>
          </a:r>
        </a:p>
      </dsp:txBody>
      <dsp:txXfrm>
        <a:off x="2644280" y="453"/>
        <a:ext cx="1796181" cy="1077709"/>
      </dsp:txXfrm>
    </dsp:sp>
    <dsp:sp modelId="{B4A5C018-786D-0B41-B982-A30B788E9966}">
      <dsp:nvSpPr>
        <dsp:cNvPr id="0" name=""/>
        <dsp:cNvSpPr/>
      </dsp:nvSpPr>
      <dsp:spPr>
        <a:xfrm>
          <a:off x="46200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Prompt chaining and agents</a:t>
          </a:r>
        </a:p>
      </dsp:txBody>
      <dsp:txXfrm>
        <a:off x="4620080" y="453"/>
        <a:ext cx="1796181" cy="1077709"/>
      </dsp:txXfrm>
    </dsp:sp>
    <dsp:sp modelId="{264063D0-5C38-6949-A7DD-8AD0AB0DD987}">
      <dsp:nvSpPr>
        <dsp:cNvPr id="0" name=""/>
        <dsp:cNvSpPr/>
      </dsp:nvSpPr>
      <dsp:spPr>
        <a:xfrm>
          <a:off x="6595880" y="453"/>
          <a:ext cx="1796181" cy="107770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latin typeface="Work Sans" pitchFamily="2" charset="77"/>
            </a:rPr>
            <a:t>Function calling mechanisms</a:t>
          </a:r>
        </a:p>
      </dsp:txBody>
      <dsp:txXfrm>
        <a:off x="6595880" y="453"/>
        <a:ext cx="1796181" cy="1077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474B5-CFE1-D842-BC01-451BD0A0B4A6}" type="datetimeFigureOut">
              <a:rPr lang="en-US" smtClean="0"/>
              <a:t>9/13/25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2A828-883B-9040-A185-C9E23E0FD9BC}" type="slidenum">
              <a:rPr lang="en-US" smtClean="0"/>
              <a:t>‹#›</a:t>
            </a:fld>
            <a:endParaRPr lang="en-US"/>
          </a:p>
        </p:txBody>
      </p:sp>
    </p:spTree>
    <p:extLst>
      <p:ext uri="{BB962C8B-B14F-4D97-AF65-F5344CB8AC3E}">
        <p14:creationId xmlns:p14="http://schemas.microsoft.com/office/powerpoint/2010/main" val="589963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0A4C-66E7-40E7-9C1C-8AE774340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10B22-0442-B858-0ECF-2DD96A93489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A71135-1FD9-CF2E-2737-0534AC11C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AD07F-6A99-FB75-668C-E9FB277176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109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03B79-C99E-11AF-CFF5-65EA75388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2E517-2492-72CF-1F4C-A97ECF2AC26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75A1E9F-08C8-8424-9849-8D54DD8460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31901-81E3-1CB0-1EA9-E5ADD8613AC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E05F9-4748-2121-4266-E734CDEA5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2B2B7F-D18C-63BF-4690-55E91DA4E73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13AA1AA-C325-160C-E8EB-EFACCD805287}"/>
              </a:ext>
            </a:extLst>
          </p:cNvPr>
          <p:cNvSpPr>
            <a:spLocks noGrp="1"/>
          </p:cNvSpPr>
          <p:nvPr>
            <p:ph type="body" idx="1"/>
          </p:nvPr>
        </p:nvSpPr>
        <p:spPr/>
        <p:txBody>
          <a:bodyPr/>
          <a:lstStyle/>
          <a:p>
            <a:r>
              <a:rPr lang="en-US" dirty="0"/>
              <a:t>Use </a:t>
            </a:r>
            <a:r>
              <a:rPr lang="en-US" dirty="0" err="1"/>
              <a:t>Chatgpt</a:t>
            </a:r>
            <a:r>
              <a:rPr lang="en-US" dirty="0"/>
              <a:t> for images</a:t>
            </a:r>
          </a:p>
        </p:txBody>
      </p:sp>
      <p:sp>
        <p:nvSpPr>
          <p:cNvPr id="4" name="Slide Number Placeholder 3">
            <a:extLst>
              <a:ext uri="{FF2B5EF4-FFF2-40B4-BE49-F238E27FC236}">
                <a16:creationId xmlns:a16="http://schemas.microsoft.com/office/drawing/2014/main" id="{A204A956-DBBB-C134-57ED-0894CC8875E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454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A050C-E17A-092B-8CC6-5146FDDC5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02C1-B85D-7D1D-7E69-91B737BCE6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7FFE7B6-F5A6-5502-38DD-4CBEBF670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E8539C-55FB-52AF-D6E5-0C6609C6945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478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3F56-D68C-0208-DE74-2B5A6203A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80E72-B557-93B9-D515-79117EC91CE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D8C1D9-0DDF-D75F-9065-81C52AC8E7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53E502-E50C-966D-8B00-59FFAB0CE6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60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37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DAA1E-7868-03DC-5972-CB132F04C0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EB356-148E-41A0-EFC4-4AABDAF6FB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FAD91AC-E392-6575-0A63-E430CFE57D4E}"/>
              </a:ext>
            </a:extLst>
          </p:cNvPr>
          <p:cNvSpPr>
            <a:spLocks noGrp="1"/>
          </p:cNvSpPr>
          <p:nvPr>
            <p:ph type="body" idx="1"/>
          </p:nvPr>
        </p:nvSpPr>
        <p:spPr/>
        <p:txBody>
          <a:bodyPr/>
          <a:lstStyle/>
          <a:p>
            <a:r>
              <a:rPr lang="en-US"/>
              <a:t>Self-organizing maps</a:t>
            </a:r>
          </a:p>
          <a:p>
            <a:r>
              <a:rPr lang="en-US"/>
              <a:t>What are variational autoencoders</a:t>
            </a:r>
            <a:endParaRPr lang="en-US" dirty="0"/>
          </a:p>
        </p:txBody>
      </p:sp>
      <p:sp>
        <p:nvSpPr>
          <p:cNvPr id="4" name="Slide Number Placeholder 3">
            <a:extLst>
              <a:ext uri="{FF2B5EF4-FFF2-40B4-BE49-F238E27FC236}">
                <a16:creationId xmlns:a16="http://schemas.microsoft.com/office/drawing/2014/main" id="{3BC5B5BF-9CCE-D109-E1E6-F4A7BA02B54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7696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DA48A-92A3-BBF7-51C5-EC531023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9D743-88F5-47B1-E21A-B8E129FB164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0EF96D2-1845-2856-4715-7F49738149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6DDDDB-0FFB-A6C0-CFC8-51DFAB45AEF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28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9BC87C77-6BAA-2DDD-4C47-1082DC08A113}"/>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A8F0BCC2-949D-038F-BB17-64CD9CC99C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3536A0D-332C-8FD8-59AA-D5554D8F32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AB9E78AA-D23B-A2E6-3A94-CED0066B85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32</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11207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5ADB-28A1-0683-105D-8706FDCFB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BB0BC-B861-A68E-4DE9-7C44C4425C4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5F99D8-4AAD-1DDD-4E6A-AF99AA66290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1E6C201-E8E7-343E-92C0-156FA47EAC6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EC86975C-D026-01A9-962D-C8E033C65264}"/>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5029C367-4397-67A2-0A1F-CEECF12F756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FE6EADAE-97EA-79AA-26C9-B135F5B305A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F2390E6E-FD8F-B4E3-3C9D-8C239D70701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7732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9E34-2021-C89D-5F06-C34C140A75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EEAAF-703D-D190-D324-47C953F4B9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68E2AFF-C1F1-CE30-A459-276E5155B8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E567DAC-6378-97FC-4619-0F08460D832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06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AA0A-AECB-B590-0E9B-1EBC3221C0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3DF97-26BA-B948-4F13-48614ECACE8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3A4B489-5A2E-328D-D9F3-055DB101B3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C27B5739-FDE5-645D-51CA-DADDE4ECD0B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141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6F350-6807-87DD-B8BC-65E106194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74A1EE-B2E9-AC8E-752B-AC307C1CDBD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6A2C915-8F93-8819-2FF3-BD50A40E45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BA4CA44-5A1C-A12D-B220-8F3115D352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696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CF19B-DCCF-2C22-CA9D-2EE59EAE4E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9563F-4E23-E0E1-57BC-9D5023D4D30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97CC49A-8F48-BAEF-2E26-33E004824C1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55DB869-16A4-380B-4E78-F9EC1554C4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88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BF4A6-AAD5-506E-665F-CF7C00259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34B7D-5C21-15E2-5287-70BA016605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E9779E2-9026-416C-E648-0D6FA9E894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9C49D0-90BE-4D7E-694A-4F5EF241322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6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FFF13-4D71-3F0A-A33B-979B149EC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B589-5F52-D7FE-9726-121BC2EE7AA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94CD1F6-C048-294F-36DE-88FADEB0093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D60A274-4483-1ED7-9AAE-79720FB9DEC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60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87DCB-D58D-21E9-B021-9EF0B1AD67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BFE13-DC45-62E3-8C46-C6701A1723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A17A6D-944A-DA37-6AB4-15956A758AD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06B006-9655-9750-8C62-F433260981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591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EB208-4A13-A3CF-79D6-7D01F0151D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CD71E-B863-948D-3E41-1B686780A5A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2200489-F1B6-A2FC-1684-FD60BA2C75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5BF0DC-DD62-E38D-65BF-4339EB958B1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34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63FA-28F6-897E-4920-841CC00B5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6C90D-294B-6F61-EE27-C0EA11FE305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9F9B257-2D6E-46DE-EE6F-547FE9ECFF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EC350F8-BEE7-F527-36BF-DB45B724A25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116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1CC8-32FD-14D0-01E0-7F1CBC0F8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C22-5C96-7B27-B4B6-527BA7E571C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41B91CC-0408-A3B6-3A58-0C6E553E94E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D8D28C8-BAF0-6F37-A80F-DCC883A45E6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018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5C820-9C20-C401-2E02-9FA4611C4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2F37BC-BFA4-6A34-103A-906556CA916C}"/>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A3B1A819-F156-79F9-A48F-3AB7EE30E63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5696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DD39A-E76E-F560-F9CB-D290974B3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096F8-D1A6-F71B-878E-1E4D134CBDE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20F1FBB-6F81-300D-6210-291DABB73D2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FA7140A-D126-0D6F-244E-4EF6E5C5CAA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482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F6C4-0E1E-0FAD-D1E8-68FC553DD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B19B3-235B-3B9A-ED57-E3761F19837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0FEED40-4AE1-E26A-5093-375B3AECFF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A36F229-5FE6-D090-7D33-CF842D5A81C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013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30A75-0741-C7A7-0B3F-2D8A5290A0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1E887-FD36-38EA-D8FF-7B2039655C2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7AE01C5-E461-C68E-EA44-A3B7DE1543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A70E72B-4361-B0FA-5B02-DC3BA6902B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16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A4CEF-9773-A928-B2C3-5CA49BB91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C2061-C1E7-203D-4DA8-121DFE21D11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359EEB2-F6BA-EEE4-550D-202614847D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2BFEC55-0C1F-CCB6-7577-78ADCB32FF5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346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BE7F4-7A7D-AF7B-ABE4-E4D71337BF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5E9DD-F68D-D55C-D58E-61AD2996C0F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3A5E00D-C846-221E-7A97-7BF52F7DE0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A58AF7C-D06E-39A2-3BFE-CDDE98EC821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37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18EF-28F6-FE22-0D7C-A70A993FE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2EA2-131F-49C8-6A86-83FB5945A09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090297CD-1940-8FEA-FD34-AD357B76FD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25B524-E524-1366-5E66-0FDEB7B7424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305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655DF-1348-C59A-558F-5BB77B1F44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1A789-79E8-5696-A65A-F2D2AA4085F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C28B3DB-E3D0-AFF8-0DAE-5964C25F4B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19CEDDB-58DE-720A-2B22-7462920C904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94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9CC40-D6A9-6EFA-7490-FF0B4A575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EB42-15FA-492A-1825-7AF8AC8D456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8C6408E-30FC-2F9E-F073-FB90486D2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BFE7F4CA-162A-0A19-31A1-29E83A5242B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35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6FB1-287C-96A6-7942-DC5F83DFC6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898D-4DBC-23A2-BED4-6B6CE261DEB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C9EC1E-3430-E323-4A6F-64A50B295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F5720B3-814F-027C-104E-C04B0A8E1D2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475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7B81F-C900-1FA2-78B2-BC71F767C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F6C5C-5C73-DE51-9B3C-286DEED0D5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9385F66-3925-37E0-C494-2CAD42A8D6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F1CA472-AE6F-6F6C-D975-49552AF58D3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730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6DDDB-654F-D80D-327B-74A0822A3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C9C1C5-83EE-DB6A-0ECD-E02B0B461623}"/>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D3E74D5E-F737-AEA6-FA51-904D6748BF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79815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EEB3C-1FA2-A415-6628-C910D1CEC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08E98C-DB14-0EE8-6FD2-AD975E47AD6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EA60A44-3637-52AC-5AED-EDDD306CF9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BA2981F-D1DC-1A7E-D09D-0AA7E768522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99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777AD-61EC-B15A-D346-D62ADE4E8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44F5-DBEC-D39A-4602-63E547ADC9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FFF7BE-2D99-C709-67A0-E363A457A0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8809C9-26E1-F5D1-79F3-18E207B08FB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332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5DD8C-CB63-C5F3-AF68-F2D8E132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5F0A7-1B20-B969-FA84-D747EA9AAE9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3524033-26A8-5089-8FFF-B10A705CCC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9FFC355-6F62-92B4-4165-3EC061DF16F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946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0CF771A-9A49-6766-4A2B-164D25CF3B16}"/>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DD947A63-BC39-14DC-DEE9-94A6B5A459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1DB0D06A-971A-4764-A8F2-E6ED85768D4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37D5CF75-05B0-6352-5CE9-148DE8225C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2381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57A10-5F1B-1FE6-F633-23A5698CAE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AA57DD-AB2E-4853-4EDD-F97F339AAE8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9388B5D-FADF-2B5D-17A8-B5B873FA91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06FDB-A329-2DB4-3C9F-9C7B82DCF44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529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63C90-3190-2D49-DB20-7F90728BA6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B1652C-618B-5DF1-B6B6-60AD46139CF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7F1B13B-1A33-F7E9-A830-3A16C754DE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C1494D-EFAD-FFF5-09F5-6DD1C1B5995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040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91153-7765-CF12-F039-9A898E6E4B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0442A-5F23-C07B-1CAC-6DFD8AB55A2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72C473E-0C05-2391-DC39-CA7B50E4FB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37EC12-BD39-C62C-A138-94EC0BCFD13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856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1713-CD8B-EBA2-CA41-DB0C0A0F6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1FD0A-2010-5CAC-EE10-E228C61A7FB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0E58235-1209-6C3B-8E33-01C1CC1192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170148-932A-60BA-BC64-6330C75DF8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7108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E7874-22FA-86B8-72F2-CDE4834BC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36741-FBF9-C1A5-8DF5-BFA693037A2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A16FBF0-F994-FA13-1472-A939F6B737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1F791-448D-B187-AA5A-A48D830E358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1107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7C5E-B054-58FC-A32B-A21653B02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B7F68-8864-3EF6-2798-7838ACF7C5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EE56061-60D1-8A6F-5104-EFF62C1A9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3253EE-D160-D607-A9A8-DFDC622EEB2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367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0B35A-4AD2-18F5-5A9D-07270AB4C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ECEEE-4C3D-F8CD-1B30-44D7639BE60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4682C448-F09C-96B2-0EDB-C1F766FB23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37759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5B75D-96D0-D2C8-2D5D-A0D389040D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091F3-FB79-AC15-2C82-5DEAAB48791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AAF5EAD-F67D-FFD4-AF48-16E5F97940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019B0C-D726-D619-20E9-5E2F3B6B1AB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730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F3B85-139B-D2AC-A425-6ADDA82AF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23BEE8-73E6-83D2-4562-AA8EA0835C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5AA0A6B-DA69-4366-F2C2-829AB7ECB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0BAFE1-8C59-2A9E-789D-BDAED1EC41A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879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CB32-ECFB-E3B2-248C-EC8DB7D49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E44E8-0DA2-A805-796A-6C80A60CE12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31BE77C-C75C-C938-E500-07D2803F3C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CF133D-505D-8975-07FC-D294271956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709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0F81F-8543-C330-1A8C-98D62E89C5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D459A-5B1F-B623-A725-5356340AA8B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F8312C7-EF4C-A6C3-3348-9748F67EA8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0C25D5-CE8B-F9A4-D4D0-442B849FEC3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3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58474-8DD7-0B99-B7D1-E8585CC05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25AAC-70B5-5CDC-04F4-014EB7E8CF9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C665378-CAAD-27F0-76CE-B70EBD184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05E112-6CE0-B418-CA85-421CD2E49E3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65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EC0F110-DE19-8906-DF4C-92527AF11B31}"/>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E2BA254F-A9F2-5B21-F2B7-8C3F610903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B1E4F4A-AAA9-6225-B9D7-907F1CCAC1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533F1A1C-A801-BB26-F555-17C700A543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83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6691215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37E83-B5DA-AF39-2CA6-9820B42A9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5D047-F4F4-EF9D-A7CC-AF4BC484DCB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888533-ABEB-37A9-528E-5BD6DCA1AA4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Prototyping with GenAI is relatively easy, but when you move from that simple prototype to a full-blown production application, things can get messy—fast. That mess is what we call the </a:t>
            </a:r>
            <a:r>
              <a:rPr lang="en-IN" b="1" dirty="0"/>
              <a:t>"productionizing nightmare."</a:t>
            </a:r>
            <a:r>
              <a:rPr lang="en-IN" dirty="0"/>
              <a:t> </a:t>
            </a:r>
            <a:r>
              <a:rPr lang="en-IN" b="1" dirty="0"/>
              <a:t>This applies regardless of whether you're using open-source or proprietary models.</a:t>
            </a:r>
            <a:r>
              <a:rPr lang="en-IN" dirty="0"/>
              <a:t> What "productionizing" essentially means is that it's not just about a cool demo or a quick experiment. It's about building something that is reliable, secure, and scalable enough to serve thousands of customers. </a:t>
            </a:r>
            <a:endParaRPr lang="en-US" dirty="0"/>
          </a:p>
        </p:txBody>
      </p:sp>
    </p:spTree>
    <p:extLst>
      <p:ext uri="{BB962C8B-B14F-4D97-AF65-F5344CB8AC3E}">
        <p14:creationId xmlns:p14="http://schemas.microsoft.com/office/powerpoint/2010/main" val="34771245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Imagine a large financial services firm. Their legal team is using an AI application to summarize complex legal contracts—a process that handles highly sensitive client data. &lt;The Problem&gt; They’re using a third-party LLM for this task. While the vendor guarantees data privacy, the CISO and compliance teams raise a major red flag: </a:t>
            </a:r>
            <a:r>
              <a:rPr lang="en-IN" sz="1200" b="1" kern="1200" dirty="0">
                <a:solidFill>
                  <a:schemeClr val="tx1"/>
                </a:solidFill>
                <a:effectLst/>
                <a:latin typeface="+mn-lt"/>
                <a:ea typeface="+mn-ea"/>
                <a:cs typeface="+mn-cs"/>
              </a:rPr>
              <a:t>there is no centralized, verifiable record</a:t>
            </a:r>
            <a:r>
              <a:rPr lang="en-IN" sz="1200" kern="1200" dirty="0">
                <a:solidFill>
                  <a:schemeClr val="tx1"/>
                </a:solidFill>
                <a:effectLst/>
                <a:latin typeface="+mn-lt"/>
                <a:ea typeface="+mn-ea"/>
                <a:cs typeface="+mn-cs"/>
              </a:rPr>
              <a:t> of every prompt and response. &lt;The Risk&gt;If they face a regulatory audit, they have no way to prove exactly what data was sent to the model or what the model's output was. The company lacks the </a:t>
            </a:r>
            <a:r>
              <a:rPr lang="en-IN" sz="1200" b="1" kern="1200" dirty="0">
                <a:solidFill>
                  <a:schemeClr val="tx1"/>
                </a:solidFill>
                <a:effectLst/>
                <a:latin typeface="+mn-lt"/>
                <a:ea typeface="+mn-ea"/>
                <a:cs typeface="+mn-cs"/>
              </a:rPr>
              <a:t>auditable chain of custody</a:t>
            </a:r>
            <a:r>
              <a:rPr lang="en-IN" sz="1200" kern="1200" dirty="0">
                <a:solidFill>
                  <a:schemeClr val="tx1"/>
                </a:solidFill>
                <a:effectLst/>
                <a:latin typeface="+mn-lt"/>
                <a:ea typeface="+mn-ea"/>
                <a:cs typeface="+mn-cs"/>
              </a:rPr>
              <a:t> required for governance and compliance. &lt;The Impact&gt;The project is effectively dead on arrival until a solution can provide that forensic record.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817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Now, imagine a massive e-commerce company with dozens of business units, all using various AI models for different tasks—from customer service chatbots to product description generation. Your budget is </a:t>
            </a:r>
            <a:r>
              <a:rPr lang="en-IN" sz="1200" kern="1200" dirty="0" err="1">
                <a:solidFill>
                  <a:schemeClr val="tx1"/>
                </a:solidFill>
                <a:effectLst/>
                <a:latin typeface="+mn-lt"/>
                <a:ea typeface="+mn-ea"/>
                <a:cs typeface="+mn-cs"/>
              </a:rPr>
              <a:t>spiraling</a:t>
            </a:r>
            <a:r>
              <a:rPr lang="en-IN" sz="1200" kern="1200" dirty="0">
                <a:solidFill>
                  <a:schemeClr val="tx1"/>
                </a:solidFill>
                <a:effectLst/>
                <a:latin typeface="+mn-lt"/>
                <a:ea typeface="+mn-ea"/>
                <a:cs typeface="+mn-cs"/>
              </a:rPr>
              <a:t> out of control. Each business unit is managing its own API keys and contracts with different vendors. &lt;The Problem&gt;There's no centralized way to monitor token usage or set granular spending caps. Worse, the teams are getting "locked in" to specific models. &lt;The Risk&gt; When a more cost-effective alternative becomes available or a vendor raises prices, the engineering effort required to switch models would be massive, essentially making it impossible. &lt;The Impact&gt;The company is losing its ability to negotiate better deals and optimize costs at scale, directly impacting the bottom line. Imagine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8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let's look at a major automotive manufacturer that relies on a </a:t>
            </a:r>
            <a:r>
              <a:rPr lang="en-IN" sz="1200" b="1" kern="1200" dirty="0">
                <a:solidFill>
                  <a:schemeClr val="tx1"/>
                </a:solidFill>
                <a:effectLst/>
                <a:latin typeface="+mn-lt"/>
                <a:ea typeface="+mn-ea"/>
                <a:cs typeface="+mn-cs"/>
              </a:rPr>
              <a:t>GenAI-powered in-vehicle assistant</a:t>
            </a:r>
            <a:r>
              <a:rPr lang="en-IN" sz="1200" kern="1200" dirty="0">
                <a:solidFill>
                  <a:schemeClr val="tx1"/>
                </a:solidFill>
                <a:effectLst/>
                <a:latin typeface="+mn-lt"/>
                <a:ea typeface="+mn-ea"/>
                <a:cs typeface="+mn-cs"/>
              </a:rPr>
              <a:t> for navigation, conversational search, and real-time infotainment. This system uses a specific LLM as its central intelligence. &lt;The Problem&gt;At 3:00 AM, that single LLM provider experiences a system-wide outage. The in-vehicle assistant, which has a direct dependency on that one provider, becomes unresponsive. &lt;The Risk&gt; Customers can no longer use voice commands for navigation, entertainment, or even simple queries. The core functionality of a key customer-facing feature grinds to a halt. There are no automatic fallbacks to a secondary model, and no pre-arranged plan for business continuity &lt;The Impact&gt;. The company’s brand reputation and customer satisfaction are at risk due to a single-point-of-failure in its AI stack. Think about it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03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4CF50-B753-2991-EBAE-4A2548253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FA4AC5-AC13-A898-9E30-F84970318066}"/>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C41226AF-6C36-283D-3042-3EF01BBF20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87451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820A9-033A-49AF-16F2-7DFD36B098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1CBB2-2202-3627-BBD6-0EA79EF2AB6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6714E8-776E-DE01-EA28-A27D7C81F3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So what links these critical business problems together? &lt;Click&gt; The answer lies in the day-to-day technical complexities facing your developers. &lt;Click&gt; I will be highlighting 6 distinct issues here, but there are quite a few more!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065346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00F-AA2B-E706-9BEC-0684E44110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D65E0-2203-EC35-496A-105FA11B3FE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3902AEC-76DC-B392-B85D-36745A22D75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most fundamental problem a developer faces is </a:t>
            </a:r>
            <a:r>
              <a:rPr lang="en-IN" sz="1200" b="1" kern="1200" dirty="0">
                <a:solidFill>
                  <a:schemeClr val="tx1"/>
                </a:solidFill>
                <a:effectLst/>
                <a:latin typeface="+mn-lt"/>
                <a:ea typeface="+mn-ea"/>
                <a:cs typeface="+mn-cs"/>
              </a:rPr>
              <a:t>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Say your team wants to compare different models (GPT4 vs Claude 3.7) for cost, or same model from different model providers (DeepSeek from its official API vs. from </a:t>
            </a:r>
            <a:r>
              <a:rPr lang="en-IN" dirty="0" err="1"/>
              <a:t>Groq</a:t>
            </a:r>
            <a:r>
              <a:rPr lang="en-IN" dirty="0"/>
              <a:t>) for latency, or in general just experiment for improving performance. </a:t>
            </a:r>
            <a:r>
              <a:rPr lang="en-IN" sz="1200" kern="1200" dirty="0">
                <a:solidFill>
                  <a:schemeClr val="tx1"/>
                </a:solidFill>
                <a:effectLst/>
                <a:latin typeface="+mn-lt"/>
                <a:ea typeface="+mn-ea"/>
                <a:cs typeface="+mn-cs"/>
              </a:rPr>
              <a:t>They have to spend countless hours writing custom code for each model, each with its own API and SDK.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This makes your system fragile and a pain to maintain.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If a model goes down, or you want to switch to a cheaper one, you have to manually change code in every single application. That’s a massive refactor.</a:t>
            </a:r>
          </a:p>
          <a:p>
            <a:endParaRPr lang="en-US" dirty="0"/>
          </a:p>
        </p:txBody>
      </p:sp>
    </p:spTree>
    <p:extLst>
      <p:ext uri="{BB962C8B-B14F-4D97-AF65-F5344CB8AC3E}">
        <p14:creationId xmlns:p14="http://schemas.microsoft.com/office/powerpoint/2010/main" val="33408592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79E81-5958-CB12-9408-BA13F7516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3D45B-58D1-44F9-82CE-9168CC0352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5E98A02-648C-6782-8819-1EFD32DB5A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 developer has solved the integration problem, they face the issue of managing prompts and getting consistent results across different models. </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Your prompts—the instructions you give the AI—are often the most valuable part of your application. But without a central system, prompts are just hard-coded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You can't version them, A/B test them, or ensure everyone is using the latest, most effective version.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same prompt can produce wildly different results depending on the model, leading to unpredictable responses.</a:t>
            </a:r>
          </a:p>
          <a:p>
            <a:endParaRPr lang="en-US" dirty="0"/>
          </a:p>
        </p:txBody>
      </p:sp>
    </p:spTree>
    <p:extLst>
      <p:ext uri="{BB962C8B-B14F-4D97-AF65-F5344CB8AC3E}">
        <p14:creationId xmlns:p14="http://schemas.microsoft.com/office/powerpoint/2010/main" val="32591080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1E930-5FC5-F064-3604-A6FA407E5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FEF1-E179-163D-C9BA-12D2803D942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78FB495-30F6-E2FD-7D21-44341E8207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After a team has a working prototype, their next concern is making it robust for real-world traffic, which is where the </a:t>
            </a:r>
            <a:r>
              <a:rPr lang="en-IN" sz="1200" b="1" kern="1200" dirty="0">
                <a:solidFill>
                  <a:schemeClr val="tx1"/>
                </a:solidFill>
                <a:effectLst/>
                <a:latin typeface="+mn-lt"/>
                <a:ea typeface="+mn-ea"/>
                <a:cs typeface="+mn-cs"/>
              </a:rPr>
              <a:t>scalability and reliability</a:t>
            </a:r>
            <a:r>
              <a:rPr lang="en-IN" sz="1200" kern="1200" dirty="0">
                <a:solidFill>
                  <a:schemeClr val="tx1"/>
                </a:solidFill>
                <a:effectLst/>
                <a:latin typeface="+mn-lt"/>
                <a:ea typeface="+mn-ea"/>
                <a:cs typeface="+mn-cs"/>
              </a:rPr>
              <a:t> becomes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As your user base grows, you need to be able to handle a high volume of requests. </a:t>
            </a:r>
            <a:r>
              <a:rPr lang="en-IN" dirty="0"/>
              <a:t>Your application might be a real-time chatbot or an AI-powered assistant</a:t>
            </a:r>
            <a:r>
              <a:rPr lang="en-IN" sz="1200" kern="1200" dirty="0">
                <a:solidFill>
                  <a:schemeClr val="tx1"/>
                </a:solidFill>
                <a:effectLst/>
                <a:latin typeface="+mn-lt"/>
                <a:ea typeface="+mn-ea"/>
                <a:cs typeface="+mn-cs"/>
              </a:rPr>
              <a:t>, where predictable response times are crucial. But you’re solely at the mercy of your model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during a sudden traffic spike? You’re hit with rate limits.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Or there can also be service outages when an entire service like OpenAI or Anthropic goes down for maintenance.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happens? Your whole application goes down for a while. </a:t>
            </a:r>
            <a:endParaRPr lang="en-US" dirty="0"/>
          </a:p>
        </p:txBody>
      </p:sp>
    </p:spTree>
    <p:extLst>
      <p:ext uri="{BB962C8B-B14F-4D97-AF65-F5344CB8AC3E}">
        <p14:creationId xmlns:p14="http://schemas.microsoft.com/office/powerpoint/2010/main" val="3352286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39FC6-8306-832D-A3C6-693B3B7EB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B926B-1E0E-66D5-FB58-FE00BBFDC49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6FD613E-4BD1-B316-01D0-765A30DDAB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is a higher-level problem, that is the lack of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As soon as you scale beyond a single project or team, you lose control over everything.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Security: There's no way to apply a consistent security policy across all your models. Also every model requires its own API key. Managing these keys, ensuring sensitive data isn't leaking to third parties, and staying compliant with regulations like GDPR or HIPAA becomes a huge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Access: You can't set rate limits for specific users or enforce a standard like Role-Based Access Control (RBAC) to ensure that only authorized teams can access certain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Costs: On top of that, you can't enforce budget controls by setting cost-based or token-based quotas.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Every team becomes a silo, and the risk of data leakage, accidental overspending, or unauthorized access skyrockets. It’s a massive </a:t>
            </a:r>
            <a:endParaRPr lang="en-US" dirty="0"/>
          </a:p>
        </p:txBody>
      </p:sp>
    </p:spTree>
    <p:extLst>
      <p:ext uri="{BB962C8B-B14F-4D97-AF65-F5344CB8AC3E}">
        <p14:creationId xmlns:p14="http://schemas.microsoft.com/office/powerpoint/2010/main" val="25949851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07C83-04E1-2897-7709-1F39245BB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0F020-ADBA-4421-545F-66AC2D608B5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47144C-D86A-2936-BD9D-CBBACDD0264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more specifically consider </a:t>
            </a:r>
            <a:r>
              <a:rPr lang="en-IN" b="1" dirty="0"/>
              <a:t>Open-Source Integration</a:t>
            </a:r>
            <a:r>
              <a:rPr lang="en-IN" dirty="0"/>
              <a:t>. Leveraging hosted proprietary models is more streamlined – not necessarily cost-effective or more performant -  than hosting your own open-source model. Many companies want to use self-hosted models like </a:t>
            </a:r>
            <a:r>
              <a:rPr lang="en-IN" dirty="0" err="1"/>
              <a:t>LLaMA</a:t>
            </a:r>
            <a:r>
              <a:rPr lang="en-IN" dirty="0"/>
              <a:t> for privacy or cost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But integrating these models into an existing GenAI stack is a huge pain.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to handle all the infrastructure yourself—GPU scheduling, auto-scaling, and deployment—and you lose the consistency of a unified API.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This makes it almost impossible to manage both commercial and open-source models side-by-side.</a:t>
            </a:r>
            <a:endParaRPr lang="en-US" dirty="0"/>
          </a:p>
        </p:txBody>
      </p:sp>
    </p:spTree>
    <p:extLst>
      <p:ext uri="{BB962C8B-B14F-4D97-AF65-F5344CB8AC3E}">
        <p14:creationId xmlns:p14="http://schemas.microsoft.com/office/powerpoint/2010/main" val="7741797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2EB7-2223-CB11-B3FC-8CB974CA6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6E204-3D62-ACBD-BCF4-BD2F50FAEF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394914C-D5D6-E147-3DC4-1342428358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Finally, there’s a huge </a:t>
            </a:r>
            <a:r>
              <a:rPr lang="en-IN" sz="1200" b="1" kern="1200" dirty="0">
                <a:solidFill>
                  <a:schemeClr val="tx1"/>
                </a:solidFill>
                <a:effectLst/>
                <a:latin typeface="+mn-lt"/>
                <a:ea typeface="+mn-ea"/>
                <a:cs typeface="+mn-cs"/>
              </a:rPr>
              <a:t>observability black hole </a:t>
            </a:r>
            <a:r>
              <a:rPr lang="en-IN" sz="1200" b="0" kern="1200" dirty="0">
                <a:solidFill>
                  <a:schemeClr val="tx1"/>
                </a:solidFill>
                <a:effectLst/>
                <a:latin typeface="+mn-lt"/>
                <a:ea typeface="+mn-ea"/>
                <a:cs typeface="+mn-cs"/>
              </a:rPr>
              <a:t>created from these problems</a:t>
            </a:r>
            <a:r>
              <a:rPr lang="en-IN"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When a user reports an issue, you can’t easily debug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have no centralized logs to inspect the full request and response history, no way to filter metrics by team or environment, and no way to identify why a request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You're left flying blind, making it nearly impossible to troubleshoot and optimize your applications.</a:t>
            </a:r>
            <a:endParaRPr lang="en-IN"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8629929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34580-D27F-7BA8-8995-9441BA236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C6F55-2B6C-7D92-1FD8-94C9C67632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38A17-B7DE-22D7-8564-C9E64DE01E5F}"/>
              </a:ext>
            </a:extLst>
          </p:cNvPr>
          <p:cNvSpPr>
            <a:spLocks noGrp="1"/>
          </p:cNvSpPr>
          <p:nvPr>
            <p:ph type="body" idx="1"/>
          </p:nvPr>
        </p:nvSpPr>
        <p:spPr/>
        <p:txBody>
          <a:bodyPr/>
          <a:lstStyle/>
          <a:p>
            <a:r>
              <a:rPr lang="en-IN" dirty="0"/>
              <a:t>An </a:t>
            </a:r>
            <a:r>
              <a:rPr lang="en-IN" b="1" dirty="0"/>
              <a:t>AI Gateway</a:t>
            </a:r>
            <a:r>
              <a:rPr lang="en-IN" dirty="0"/>
              <a:t> is a specialized middle layer that sits between your applications and the various AI models you use. It acts as a single, intelligent control point for all your AI traffic – managing everything like security, observability and governance, and thus makes it simple to scale GenAI apps reliably. </a:t>
            </a:r>
            <a:endParaRPr lang="en-US" dirty="0"/>
          </a:p>
          <a:p>
            <a:endParaRPr lang="en-US" dirty="0"/>
          </a:p>
          <a:p>
            <a:r>
              <a:rPr lang="en-IN" dirty="0"/>
              <a:t>Architecturally, the AI Gateway is designed to solve the pain points we discussed by being a centralized layer. It simplifies your infrastructure by decoupling your applications from your external or internal AI services – this can self-hosted or proprietary LLMs or even MCP servers. This means your developers code to a single API endpoint, and the gateway handles the complexity behind the scenes. This centralized design is how you gain control over everything—from managing costs and security to ensuring reliability and performance.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understand it visually. What’s happening here is that the AI gateway receives an API call from an application and then processes it before sending it to the correct LLM. This process can involve routing to appropriate model, or, translating the request from the application's format into the specific API format required by the target model, or adding necessary API keys or tokens required by specific LLM for authentication and authorization, or caching to check if a similar request has been made before to return a cached response to save time and money without needing to call the LLM again.</a:t>
            </a:r>
          </a:p>
          <a:p>
            <a:endParaRPr lang="en-IN" dirty="0"/>
          </a:p>
          <a:p>
            <a:r>
              <a:rPr lang="en-IN" dirty="0"/>
              <a:t>In essence, the AI gateway </a:t>
            </a:r>
            <a:r>
              <a:rPr lang="en-IN" b="0" dirty="0"/>
              <a:t>transforms a generic API call into a model-specific API request, acting as a bridge.</a:t>
            </a:r>
          </a:p>
          <a:p>
            <a:endParaRPr lang="en-US" dirty="0"/>
          </a:p>
        </p:txBody>
      </p:sp>
    </p:spTree>
    <p:extLst>
      <p:ext uri="{BB962C8B-B14F-4D97-AF65-F5344CB8AC3E}">
        <p14:creationId xmlns:p14="http://schemas.microsoft.com/office/powerpoint/2010/main" val="729331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C6B44-1325-E6BD-4649-4208ED4E5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E14E31-0765-7223-E827-5D83DCD62B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467035-0462-0D58-B034-6549D31069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"Now, let's get a little more technical and look at the real architectural definition. </a:t>
            </a:r>
            <a:r>
              <a:rPr lang="en-US" sz="1200" b="1" dirty="0">
                <a:solidFill>
                  <a:srgbClr val="7030A0"/>
                </a:solidFill>
                <a:latin typeface="Work Sans" pitchFamily="2" charset="77"/>
                <a:ea typeface="LabGrotesque-Black"/>
                <a:cs typeface="LabGrotesque-Black"/>
                <a:sym typeface="LabGrotesque-Black"/>
              </a:rPr>
              <a:t>AI Gateway </a:t>
            </a:r>
            <a:r>
              <a:rPr lang="en-US" sz="1200" dirty="0">
                <a:solidFill>
                  <a:prstClr val="black"/>
                </a:solidFill>
                <a:latin typeface="Work Sans" pitchFamily="2" charset="77"/>
                <a:ea typeface="LabGrotesque-Black"/>
                <a:cs typeface="LabGrotesque-Black"/>
                <a:sym typeface="LabGrotesque-Black"/>
              </a:rPr>
              <a:t>is a specialized </a:t>
            </a:r>
            <a:r>
              <a:rPr lang="en-US" sz="1200" dirty="0">
                <a:solidFill>
                  <a:srgbClr val="00B0F0"/>
                </a:solidFill>
                <a:latin typeface="Work Sans" pitchFamily="2" charset="77"/>
                <a:ea typeface="LabGrotesque-Black"/>
                <a:cs typeface="LabGrotesque-Black"/>
                <a:sym typeface="LabGrotesque-Black"/>
              </a:rPr>
              <a:t>middleware </a:t>
            </a:r>
            <a:r>
              <a:rPr lang="en-US" sz="1200" dirty="0">
                <a:solidFill>
                  <a:prstClr val="black"/>
                </a:solidFill>
                <a:latin typeface="Work Sans" pitchFamily="2" charset="77"/>
                <a:ea typeface="LabGrotesque-Black"/>
                <a:cs typeface="LabGrotesque-Black"/>
                <a:sym typeface="LabGrotesque-Black"/>
              </a:rPr>
              <a:t>component that functions as a </a:t>
            </a:r>
            <a:r>
              <a:rPr lang="en-US" sz="1200" dirty="0">
                <a:solidFill>
                  <a:srgbClr val="00B0F0"/>
                </a:solidFill>
                <a:latin typeface="Work Sans" pitchFamily="2" charset="77"/>
                <a:ea typeface="LabGrotesque-Black"/>
                <a:cs typeface="LabGrotesque-Black"/>
                <a:sym typeface="LabGrotesque-Black"/>
              </a:rPr>
              <a:t>centralized control plane </a:t>
            </a:r>
            <a:r>
              <a:rPr lang="en-US" sz="1200" dirty="0">
                <a:solidFill>
                  <a:prstClr val="black"/>
                </a:solidFill>
                <a:latin typeface="Work Sans" pitchFamily="2" charset="77"/>
                <a:ea typeface="LabGrotesque-Black"/>
                <a:cs typeface="LabGrotesque-Black"/>
                <a:sym typeface="LabGrotesque-Black"/>
              </a:rPr>
              <a:t>and </a:t>
            </a:r>
            <a:r>
              <a:rPr lang="en-US" sz="1200" dirty="0">
                <a:solidFill>
                  <a:srgbClr val="00B0F0"/>
                </a:solidFill>
                <a:latin typeface="Work Sans" pitchFamily="2" charset="77"/>
                <a:ea typeface="LabGrotesque-Black"/>
                <a:cs typeface="LabGrotesque-Black"/>
                <a:sym typeface="LabGrotesque-Black"/>
              </a:rPr>
              <a:t>egress proxy, </a:t>
            </a:r>
            <a:r>
              <a:rPr lang="en-IN" sz="1200" dirty="0">
                <a:solidFill>
                  <a:prstClr val="black"/>
                </a:solidFill>
                <a:latin typeface="Work Sans" pitchFamily="2" charset="77"/>
                <a:ea typeface="LabGrotesque-Black"/>
                <a:cs typeface="LabGrotesque-Black"/>
                <a:sym typeface="LabGrotesque-Black"/>
              </a:rPr>
              <a:t>providing a </a:t>
            </a:r>
            <a:r>
              <a:rPr lang="en-IN" sz="1200" dirty="0">
                <a:solidFill>
                  <a:srgbClr val="00B0F0"/>
                </a:solidFill>
                <a:latin typeface="Work Sans" pitchFamily="2" charset="77"/>
                <a:ea typeface="LabGrotesque-Black"/>
                <a:cs typeface="LabGrotesque-Black"/>
                <a:sym typeface="LabGrotesque-Black"/>
              </a:rPr>
              <a:t>unified interface </a:t>
            </a:r>
            <a:r>
              <a:rPr lang="en-IN" sz="1200" dirty="0">
                <a:solidFill>
                  <a:prstClr val="black"/>
                </a:solidFill>
                <a:latin typeface="Work Sans" pitchFamily="2" charset="77"/>
                <a:ea typeface="LabGrotesque-Black"/>
                <a:cs typeface="LabGrotesque-Black"/>
                <a:sym typeface="LabGrotesque-Black"/>
              </a:rPr>
              <a:t>for your entire GenAI stack.</a:t>
            </a:r>
            <a:endParaRPr lang="en-US" sz="1200" dirty="0">
              <a:solidFill>
                <a:prstClr val="black"/>
              </a:solidFill>
              <a:latin typeface="Work Sans" pitchFamily="2" charset="77"/>
              <a:ea typeface="LabGrotesque-Black"/>
              <a:cs typeface="LabGrotesque-Black"/>
              <a:sym typeface="LabGrotesque-Black"/>
            </a:endParaRPr>
          </a:p>
          <a:p>
            <a:r>
              <a:rPr lang="en-IN" dirty="0"/>
              <a:t>Let's break down what those terms really mean.</a:t>
            </a:r>
          </a:p>
          <a:p>
            <a:endParaRPr lang="en-IN" dirty="0"/>
          </a:p>
          <a:p>
            <a:r>
              <a:rPr lang="en-IN" dirty="0"/>
              <a:t>First, middleware - The AI Gateway sits between your applications and LLM APIs, abstracting away provider-specific logic. It operates at the </a:t>
            </a:r>
            <a:r>
              <a:rPr lang="en-IN" b="1" dirty="0"/>
              <a:t>application layer</a:t>
            </a:r>
            <a:r>
              <a:rPr lang="en-IN" dirty="0"/>
              <a:t>, offering a clean, consistent integration surface regardless of which model or provider you're using.</a:t>
            </a:r>
          </a:p>
          <a:p>
            <a:endParaRPr lang="en-IN" dirty="0"/>
          </a:p>
          <a:p>
            <a:r>
              <a:rPr lang="en-IN" dirty="0"/>
              <a:t>Because it is in this prime middle position, it is able to act as an </a:t>
            </a:r>
            <a:r>
              <a:rPr lang="en-IN" b="1" dirty="0"/>
              <a:t>Egress Proxy</a:t>
            </a:r>
            <a:r>
              <a:rPr lang="en-IN" dirty="0"/>
              <a:t>. Specifically, this means the AI Gateway manages </a:t>
            </a:r>
            <a:r>
              <a:rPr lang="en-IN" b="1" dirty="0"/>
              <a:t>outbound traffic</a:t>
            </a:r>
            <a:r>
              <a:rPr lang="en-IN" dirty="0"/>
              <a:t> — routing requests from your internal applications to external LLM providers like OpenAI or Anthropic. It operates at the </a:t>
            </a:r>
            <a:r>
              <a:rPr lang="en-IN" b="1" dirty="0"/>
              <a:t>data plane</a:t>
            </a:r>
            <a:r>
              <a:rPr lang="en-IN" dirty="0"/>
              <a:t>, at the </a:t>
            </a:r>
            <a:r>
              <a:rPr lang="en-IN" b="1" dirty="0"/>
              <a:t>network level.</a:t>
            </a:r>
            <a:endParaRPr lang="en-IN" dirty="0"/>
          </a:p>
          <a:p>
            <a:endParaRPr lang="en-IN" dirty="0"/>
          </a:p>
          <a:p>
            <a:r>
              <a:rPr lang="en-IN" dirty="0"/>
              <a:t>Now merging the 2 concepts make it a </a:t>
            </a:r>
            <a:r>
              <a:rPr lang="en-IN" b="1" dirty="0"/>
              <a:t>Centralized Control Plane, </a:t>
            </a:r>
            <a:r>
              <a:rPr lang="en-IN" b="0" dirty="0"/>
              <a:t>which is </a:t>
            </a:r>
            <a:r>
              <a:rPr lang="en-IN" dirty="0"/>
              <a:t>the core of the AI Gateway. By consolidating all application-level traffic from your organization, you get a network-level capability. All your AI requests are </a:t>
            </a:r>
            <a:r>
              <a:rPr lang="en-IN" dirty="0" err="1"/>
              <a:t>funneled</a:t>
            </a:r>
            <a:r>
              <a:rPr lang="en-IN" dirty="0"/>
              <a:t> through this one hub. This is the single point where you can gain complete control over your entire GenAI stack. It acts like the </a:t>
            </a:r>
            <a:r>
              <a:rPr lang="en-IN" b="1" dirty="0"/>
              <a:t>traffic controller.</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And finally, the final benefit is a Unified Observable Interface for GenAI at scale. You can easily enforce policies, monitor usage, and route requests intelligently.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The centralized control plane provides a single, standardized API for all your developers and applications to use, abstracting away the underlying complexity of each individual LLM.</a:t>
            </a:r>
          </a:p>
        </p:txBody>
      </p:sp>
    </p:spTree>
    <p:extLst>
      <p:ext uri="{BB962C8B-B14F-4D97-AF65-F5344CB8AC3E}">
        <p14:creationId xmlns:p14="http://schemas.microsoft.com/office/powerpoint/2010/main" val="1938188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1448D-8CD9-1550-7C43-B9303E585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B2E103-4D36-BBF5-9363-3EBD81BAFA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5EDAFD0-858F-7AEF-41B3-7367F37B46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Chapter 5: Now, you might be thinking, isn't this just an API Gateway? That's a great question, but they are designed to be fundamentally different.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A traditional </a:t>
            </a:r>
            <a:r>
              <a:rPr lang="en-IN" b="1" dirty="0"/>
              <a:t>API Gateway</a:t>
            </a:r>
            <a:r>
              <a:rPr lang="en-IN" dirty="0"/>
              <a:t> functions as an </a:t>
            </a:r>
            <a:r>
              <a:rPr lang="en-IN" b="1" dirty="0"/>
              <a:t>ingress proxy</a:t>
            </a:r>
            <a:r>
              <a:rPr lang="en-IN" dirty="0"/>
              <a:t>. Its primary job is to be the single, secure front door for all </a:t>
            </a:r>
            <a:r>
              <a:rPr lang="en-IN" b="1" dirty="0"/>
              <a:t>inbound</a:t>
            </a:r>
            <a:r>
              <a:rPr lang="en-IN" dirty="0"/>
              <a:t> traffic. It handles all the requests coming </a:t>
            </a:r>
            <a:r>
              <a:rPr lang="en-IN" i="1" dirty="0"/>
              <a:t>into</a:t>
            </a:r>
            <a:r>
              <a:rPr lang="en-IN" dirty="0"/>
              <a:t> your system and protects your internal microservices by managing authentication, load balancing, and rate limiting. It's designed to secure your system from the outside world.</a:t>
            </a:r>
          </a:p>
          <a:p>
            <a:endParaRPr lang="en-IN" dirty="0"/>
          </a:p>
          <a:p>
            <a:r>
              <a:rPr lang="en-IN" dirty="0"/>
              <a:t>An </a:t>
            </a:r>
            <a:r>
              <a:rPr lang="en-IN" b="1" dirty="0"/>
              <a:t>AI Gateway</a:t>
            </a:r>
            <a:r>
              <a:rPr lang="en-IN" dirty="0"/>
              <a:t>, on the other hand, is a completely different kind of system. It's an </a:t>
            </a:r>
            <a:r>
              <a:rPr lang="en-IN" b="1" dirty="0"/>
              <a:t>egress proxy</a:t>
            </a:r>
            <a:r>
              <a:rPr lang="en-IN" dirty="0"/>
              <a:t>, which means it manages all the </a:t>
            </a:r>
            <a:r>
              <a:rPr lang="en-IN" b="1" dirty="0"/>
              <a:t>outbound</a:t>
            </a:r>
            <a:r>
              <a:rPr lang="en-IN" dirty="0"/>
              <a:t> traffic coming from your system. Its job is to handle the unique and complex challenges of consuming AI models, which a standard API Gateway is not built for. Things like token-based rate limiting for cost management, semantic caching to reduce redundant calls to expensive models, or model orchestration like intelligently routing requests to different LLMs.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That said, </a:t>
            </a:r>
            <a:r>
              <a:rPr lang="en-IN" b="1" dirty="0"/>
              <a:t>both can be configured</a:t>
            </a:r>
            <a:r>
              <a:rPr lang="en-IN" dirty="0"/>
              <a:t> to proxy either direction - the distinction between the two is not a hard technical limitation, but a difference in purpose-built design, feature sets, and usage patterns.</a:t>
            </a:r>
            <a:endParaRPr lang="en-US" dirty="0"/>
          </a:p>
        </p:txBody>
      </p:sp>
    </p:spTree>
    <p:extLst>
      <p:ext uri="{BB962C8B-B14F-4D97-AF65-F5344CB8AC3E}">
        <p14:creationId xmlns:p14="http://schemas.microsoft.com/office/powerpoint/2010/main" val="210041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4E9AA-37EA-E12E-050E-E5DF38B79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74B5E-3A0B-2935-0993-ECCEDDD34978}"/>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91FEFDF9-C859-EEC0-36C5-F46F0C85ED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8843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F8641-A950-8F4C-149A-6F28920859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7EF9F-D4E8-F8A8-E9A8-F00745E7AF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021A3BD-AB52-B742-4F55-4D2428E3A6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Let's begin with the foundation — </a:t>
            </a:r>
            <a:r>
              <a:rPr lang="en-IN" b="1" dirty="0"/>
              <a:t>access and control</a:t>
            </a:r>
            <a:r>
              <a:rPr lang="en-IN" dirty="0"/>
              <a:t>.</a:t>
            </a:r>
          </a:p>
          <a:p>
            <a:endParaRPr lang="en-US" dirty="0"/>
          </a:p>
          <a:p>
            <a:r>
              <a:rPr lang="en-IN" dirty="0"/>
              <a:t>First, the AI Gateway offers </a:t>
            </a:r>
            <a:r>
              <a:rPr lang="en-IN" b="1" dirty="0"/>
              <a:t>Unified Access</a:t>
            </a:r>
            <a:r>
              <a:rPr lang="en-IN" dirty="0"/>
              <a:t>.</a:t>
            </a:r>
            <a:br>
              <a:rPr lang="en-IN" dirty="0"/>
            </a:br>
            <a:r>
              <a:rPr lang="en-IN" dirty="0"/>
              <a:t>Instead of juggling multiple APIs and keys, teams use a </a:t>
            </a:r>
            <a:r>
              <a:rPr lang="en-IN" b="1" dirty="0"/>
              <a:t>single API interface</a:t>
            </a:r>
            <a:r>
              <a:rPr lang="en-IN" dirty="0"/>
              <a:t> to connect with OpenAI, Anthropic, Cohere, or even internal models. This drastically reduces complexity.</a:t>
            </a:r>
          </a:p>
          <a:p>
            <a:endParaRPr lang="en-IN" dirty="0"/>
          </a:p>
          <a:p>
            <a:r>
              <a:rPr lang="en-IN" dirty="0"/>
              <a:t>Then there’s </a:t>
            </a:r>
            <a:r>
              <a:rPr lang="en-IN" b="1" dirty="0"/>
              <a:t>Authentication and Authorization</a:t>
            </a:r>
            <a:r>
              <a:rPr lang="en-IN" dirty="0"/>
              <a:t>.</a:t>
            </a:r>
            <a:br>
              <a:rPr lang="en-IN" dirty="0"/>
            </a:br>
            <a:r>
              <a:rPr lang="en-IN" dirty="0"/>
              <a:t>Keys are centrally managed. Developers receive scoped API keys, and root credentials stay secure via services like AWS SSM or Azure Vault.</a:t>
            </a:r>
          </a:p>
          <a:p>
            <a:endParaRPr lang="en-IN" dirty="0"/>
          </a:p>
          <a:p>
            <a:r>
              <a:rPr lang="en-IN" dirty="0"/>
              <a:t>Add to that </a:t>
            </a:r>
            <a:r>
              <a:rPr lang="en-IN" b="1" dirty="0"/>
              <a:t>Role-Based Access Control</a:t>
            </a:r>
            <a:r>
              <a:rPr lang="en-IN" dirty="0"/>
              <a:t>, or RBAC — which enforces fine-grained permissions across users, teams, or model types — ensuring your GenAI infrastructure aligns with enterprise security standards.</a:t>
            </a:r>
          </a:p>
          <a:p>
            <a:endParaRPr lang="en-US" dirty="0"/>
          </a:p>
        </p:txBody>
      </p:sp>
    </p:spTree>
    <p:extLst>
      <p:ext uri="{BB962C8B-B14F-4D97-AF65-F5344CB8AC3E}">
        <p14:creationId xmlns:p14="http://schemas.microsoft.com/office/powerpoint/2010/main" val="4002381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F1832-0114-079E-8D65-4B7866DE3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380F4-DDE9-10C8-650D-232C63BAD0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1D4B6FB-5D3F-EC88-2E5A-E98228521D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Once access is in place, the next step is to </a:t>
            </a:r>
            <a:r>
              <a:rPr lang="en-IN" b="1" dirty="0"/>
              <a:t>intelligently manage traffic</a:t>
            </a:r>
            <a:r>
              <a:rPr lang="en-IN" dirty="0"/>
              <a:t>.</a:t>
            </a:r>
          </a:p>
          <a:p>
            <a:endParaRPr lang="en-US" dirty="0"/>
          </a:p>
          <a:p>
            <a:r>
              <a:rPr lang="en-IN" b="1" dirty="0"/>
              <a:t>Routing and Fallbacks</a:t>
            </a:r>
            <a:r>
              <a:rPr lang="en-IN" dirty="0"/>
              <a:t> allow you to direct traffic based on performance, cost, or provider availability. If one model is slow or down, the gateway can automatically retry with another — improving resiliency without requiring manual intervention.</a:t>
            </a:r>
          </a:p>
          <a:p>
            <a:endParaRPr lang="en-IN" dirty="0"/>
          </a:p>
          <a:p>
            <a:r>
              <a:rPr lang="en-IN" dirty="0"/>
              <a:t>Then there’s </a:t>
            </a:r>
            <a:r>
              <a:rPr lang="en-IN" b="1" dirty="0"/>
              <a:t>Rate Limiting and Load Balancing</a:t>
            </a:r>
            <a:r>
              <a:rPr lang="en-IN" dirty="0"/>
              <a:t>.</a:t>
            </a:r>
            <a:br>
              <a:rPr lang="en-IN" dirty="0"/>
            </a:br>
            <a:r>
              <a:rPr lang="en-IN" dirty="0"/>
              <a:t>You can configure quotas at the user or team level, and balance traffic across providers to maintain throughput and stability — especially important under heavy load.</a:t>
            </a:r>
          </a:p>
          <a:p>
            <a:endParaRPr lang="en-IN" dirty="0"/>
          </a:p>
          <a:p>
            <a:r>
              <a:rPr lang="en-IN" dirty="0"/>
              <a:t>And with </a:t>
            </a:r>
            <a:r>
              <a:rPr lang="en-IN" b="1" dirty="0"/>
              <a:t>Caching</a:t>
            </a:r>
            <a:r>
              <a:rPr lang="en-IN" dirty="0"/>
              <a:t>, the gateway can store responses to repeated prompts — saving on tokens and reducing latency for common queries.</a:t>
            </a:r>
          </a:p>
          <a:p>
            <a:endParaRPr lang="en-US" dirty="0"/>
          </a:p>
        </p:txBody>
      </p:sp>
    </p:spTree>
    <p:extLst>
      <p:ext uri="{BB962C8B-B14F-4D97-AF65-F5344CB8AC3E}">
        <p14:creationId xmlns:p14="http://schemas.microsoft.com/office/powerpoint/2010/main" val="3350425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4D796-72B7-2A2E-BD86-9F7889B0D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A8C82B-E913-8E0A-9603-D632652321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1EAE0F-379E-D7D5-C464-60B189214212}"/>
              </a:ext>
            </a:extLst>
          </p:cNvPr>
          <p:cNvSpPr>
            <a:spLocks noGrp="1"/>
          </p:cNvSpPr>
          <p:nvPr>
            <p:ph type="body" idx="1"/>
          </p:nvPr>
        </p:nvSpPr>
        <p:spPr/>
        <p:txBody>
          <a:bodyPr/>
          <a:lstStyle/>
          <a:p>
            <a:r>
              <a:rPr lang="en-IN" dirty="0"/>
              <a:t>Once traffic is flowing, you need visibility — and this is where AI Gateways shine.</a:t>
            </a:r>
          </a:p>
          <a:p>
            <a:endParaRPr lang="en-IN" dirty="0"/>
          </a:p>
          <a:p>
            <a:r>
              <a:rPr lang="en-IN" dirty="0"/>
              <a:t>With </a:t>
            </a:r>
            <a:r>
              <a:rPr lang="en-IN" b="1" dirty="0"/>
              <a:t>Performance Monitoring</a:t>
            </a:r>
            <a:r>
              <a:rPr lang="en-IN" dirty="0"/>
              <a:t>, you can track </a:t>
            </a:r>
            <a:r>
              <a:rPr lang="en-IN" b="1" dirty="0"/>
              <a:t>latency, token throughput, and error rates</a:t>
            </a:r>
            <a:r>
              <a:rPr lang="en-IN" dirty="0"/>
              <a:t> per model or endpoint. This helps you identify bottlenecks and maintain SLAs.</a:t>
            </a:r>
          </a:p>
          <a:p>
            <a:endParaRPr lang="en-IN" dirty="0"/>
          </a:p>
          <a:p>
            <a:r>
              <a:rPr lang="en-IN" dirty="0"/>
              <a:t>Then there’s </a:t>
            </a:r>
            <a:r>
              <a:rPr lang="en-IN" b="1" dirty="0"/>
              <a:t>Usage Analytics</a:t>
            </a:r>
            <a:r>
              <a:rPr lang="en-IN" dirty="0"/>
              <a:t>.</a:t>
            </a:r>
            <a:br>
              <a:rPr lang="en-IN" dirty="0"/>
            </a:br>
            <a:r>
              <a:rPr lang="en-IN" dirty="0"/>
              <a:t>You get detailed logs and dashboards that show </a:t>
            </a:r>
            <a:r>
              <a:rPr lang="en-IN" b="1" dirty="0"/>
              <a:t>who used what model, when, and how</a:t>
            </a:r>
            <a:r>
              <a:rPr lang="en-IN" dirty="0"/>
              <a:t> — enabling cross-team transparency and better collaboration.</a:t>
            </a:r>
          </a:p>
          <a:p>
            <a:endParaRPr lang="en-IN" dirty="0"/>
          </a:p>
          <a:p>
            <a:r>
              <a:rPr lang="en-IN" dirty="0"/>
              <a:t>And critically, </a:t>
            </a:r>
            <a:r>
              <a:rPr lang="en-IN" b="1" dirty="0"/>
              <a:t>Cost Management</a:t>
            </a:r>
            <a:r>
              <a:rPr lang="en-IN" dirty="0"/>
              <a:t>.</a:t>
            </a:r>
            <a:br>
              <a:rPr lang="en-IN" dirty="0"/>
            </a:br>
            <a:r>
              <a:rPr lang="en-IN" dirty="0"/>
              <a:t>Since token usage is tracked per user, team, or endpoint, you can attribute costs precisely and stay ahead of budget overruns.</a:t>
            </a:r>
          </a:p>
          <a:p>
            <a:endParaRPr lang="en-US" dirty="0"/>
          </a:p>
        </p:txBody>
      </p:sp>
    </p:spTree>
    <p:extLst>
      <p:ext uri="{BB962C8B-B14F-4D97-AF65-F5344CB8AC3E}">
        <p14:creationId xmlns:p14="http://schemas.microsoft.com/office/powerpoint/2010/main" val="1634922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AB79-DB33-EAB3-008E-9F72240D7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D0D3E-965D-9689-46E6-065C979468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4536AD2-E2D2-41E7-E596-B26DF1B25DAD}"/>
              </a:ext>
            </a:extLst>
          </p:cNvPr>
          <p:cNvSpPr>
            <a:spLocks noGrp="1"/>
          </p:cNvSpPr>
          <p:nvPr>
            <p:ph type="body" idx="1"/>
          </p:nvPr>
        </p:nvSpPr>
        <p:spPr/>
        <p:txBody>
          <a:bodyPr/>
          <a:lstStyle/>
          <a:p>
            <a:r>
              <a:rPr lang="en-IN" dirty="0"/>
              <a:t>AI Gateways aren’t just about control — they’re also </a:t>
            </a:r>
            <a:r>
              <a:rPr lang="en-IN" b="1" dirty="0"/>
              <a:t>designed for extensibility</a:t>
            </a:r>
            <a:r>
              <a:rPr lang="en-IN" dirty="0"/>
              <a:t>.</a:t>
            </a:r>
          </a:p>
          <a:p>
            <a:endParaRPr lang="en-IN" dirty="0"/>
          </a:p>
          <a:p>
            <a:r>
              <a:rPr lang="en-IN" dirty="0"/>
              <a:t>Through </a:t>
            </a:r>
            <a:r>
              <a:rPr lang="en-IN" b="1" dirty="0"/>
              <a:t>API Integrations</a:t>
            </a:r>
            <a:r>
              <a:rPr lang="en-IN" dirty="0"/>
              <a:t>, you can plug in tools like </a:t>
            </a:r>
            <a:r>
              <a:rPr lang="en-IN" b="1" dirty="0"/>
              <a:t>evaluation pipelines, prompt moderation layers, or vector databases</a:t>
            </a:r>
            <a:r>
              <a:rPr lang="en-IN" dirty="0"/>
              <a:t> — enriching your LLM workflows without additional glue code.</a:t>
            </a:r>
          </a:p>
          <a:p>
            <a:endParaRPr lang="en-IN" dirty="0"/>
          </a:p>
          <a:p>
            <a:r>
              <a:rPr lang="en-IN" dirty="0"/>
              <a:t>And with </a:t>
            </a:r>
            <a:r>
              <a:rPr lang="en-IN" b="1" dirty="0"/>
              <a:t>Custom Model Support</a:t>
            </a:r>
            <a:r>
              <a:rPr lang="en-IN" dirty="0"/>
              <a:t>, you can bring your own fine-tuned or proprietary models into the gateway — giving them the same interface and policy enforcement as hosted models like GPT-4 or Claude.</a:t>
            </a:r>
          </a:p>
          <a:p>
            <a:endParaRPr lang="en-IN" dirty="0"/>
          </a:p>
          <a:p>
            <a:r>
              <a:rPr lang="en-IN" dirty="0"/>
              <a:t>This makes the gateway a composable layer that fits into your existing AI/ML ecosystem — whether you're in R&amp;D or managing production-scale deployments.</a:t>
            </a:r>
          </a:p>
          <a:p>
            <a:endParaRPr lang="en-US" dirty="0"/>
          </a:p>
        </p:txBody>
      </p:sp>
    </p:spTree>
    <p:extLst>
      <p:ext uri="{BB962C8B-B14F-4D97-AF65-F5344CB8AC3E}">
        <p14:creationId xmlns:p14="http://schemas.microsoft.com/office/powerpoint/2010/main" val="3094915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40196-F6BD-EFB6-E1DA-4C4F072D3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41CEB6-E933-94F4-978B-91A35C2BD54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66A840C-EBD2-DEC1-9DBD-76FC5AEACA8F}"/>
              </a:ext>
            </a:extLst>
          </p:cNvPr>
          <p:cNvSpPr>
            <a:spLocks noGrp="1"/>
          </p:cNvSpPr>
          <p:nvPr>
            <p:ph type="body" idx="1"/>
          </p:nvPr>
        </p:nvSpPr>
        <p:spPr/>
        <p:txBody>
          <a:bodyPr/>
          <a:lstStyle/>
          <a:p>
            <a:r>
              <a:rPr lang="en-IN" dirty="0"/>
              <a:t>To recap:</a:t>
            </a:r>
          </a:p>
          <a:p>
            <a:endParaRPr lang="en-IN" dirty="0"/>
          </a:p>
          <a:p>
            <a:r>
              <a:rPr lang="en-IN" dirty="0"/>
              <a:t>AI Gateway is the one gateway to rule and govern all LLM calls</a:t>
            </a:r>
          </a:p>
          <a:p>
            <a:endParaRPr lang="en-IN" dirty="0"/>
          </a:p>
          <a:p>
            <a:r>
              <a:rPr lang="en-IN" dirty="0"/>
              <a:t>It </a:t>
            </a:r>
            <a:r>
              <a:rPr lang="en-IN" b="1" dirty="0"/>
              <a:t>centralizes access</a:t>
            </a:r>
            <a:r>
              <a:rPr lang="en-IN" dirty="0"/>
              <a:t> and enforces enterprise-grade security</a:t>
            </a:r>
          </a:p>
          <a:p>
            <a:endParaRPr lang="en-IN" dirty="0"/>
          </a:p>
          <a:p>
            <a:r>
              <a:rPr lang="en-IN" dirty="0"/>
              <a:t>It </a:t>
            </a:r>
            <a:r>
              <a:rPr lang="en-IN" b="1" dirty="0"/>
              <a:t>routes and manages</a:t>
            </a:r>
            <a:r>
              <a:rPr lang="en-IN" dirty="0"/>
              <a:t> traffic intelligently, with fallbacks and caching</a:t>
            </a:r>
          </a:p>
          <a:p>
            <a:endParaRPr lang="en-IN" dirty="0"/>
          </a:p>
          <a:p>
            <a:r>
              <a:rPr lang="en-IN" dirty="0"/>
              <a:t>It offers full </a:t>
            </a:r>
            <a:r>
              <a:rPr lang="en-IN" b="1" dirty="0"/>
              <a:t>observability and cost tracking</a:t>
            </a:r>
            <a:r>
              <a:rPr lang="en-IN" dirty="0"/>
              <a:t> across teams</a:t>
            </a:r>
          </a:p>
          <a:p>
            <a:endParaRPr lang="en-IN" dirty="0"/>
          </a:p>
          <a:p>
            <a:r>
              <a:rPr lang="en-IN" dirty="0"/>
              <a:t>And it integrates cleanly with your </a:t>
            </a:r>
            <a:r>
              <a:rPr lang="en-IN" b="1" dirty="0"/>
              <a:t>tools, workflows, and custom models</a:t>
            </a:r>
            <a:endParaRPr lang="en-IN" dirty="0"/>
          </a:p>
          <a:p>
            <a:endParaRPr lang="en-IN" dirty="0"/>
          </a:p>
          <a:p>
            <a:r>
              <a:rPr lang="en-IN" dirty="0"/>
              <a:t>Altogether, it provides a </a:t>
            </a:r>
            <a:r>
              <a:rPr lang="en-IN" b="1" dirty="0"/>
              <a:t>structured, scalable foundation</a:t>
            </a:r>
            <a:r>
              <a:rPr lang="en-IN" dirty="0"/>
              <a:t> for enterprise GenAI.</a:t>
            </a:r>
          </a:p>
          <a:p>
            <a:endParaRPr lang="en-US" dirty="0"/>
          </a:p>
        </p:txBody>
      </p:sp>
    </p:spTree>
    <p:extLst>
      <p:ext uri="{BB962C8B-B14F-4D97-AF65-F5344CB8AC3E}">
        <p14:creationId xmlns:p14="http://schemas.microsoft.com/office/powerpoint/2010/main" val="32568441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400E-46BF-E645-167E-58B47BD15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DF5BE-2729-E667-5530-A402ABF3A7A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2CC2A02-F6C2-E1E1-35FE-279F4D30E6CE}"/>
              </a:ext>
            </a:extLst>
          </p:cNvPr>
          <p:cNvSpPr>
            <a:spLocks noGrp="1"/>
          </p:cNvSpPr>
          <p:nvPr>
            <p:ph type="body" idx="1"/>
          </p:nvPr>
        </p:nvSpPr>
        <p:spPr/>
        <p:txBody>
          <a:bodyPr/>
          <a:lstStyle/>
          <a:p>
            <a:r>
              <a:rPr lang="en-IN" dirty="0"/>
              <a:t>Let’s revisit the three real-world risks we started with.</a:t>
            </a:r>
          </a:p>
          <a:p>
            <a:endParaRPr lang="en-IN" dirty="0"/>
          </a:p>
          <a:p>
            <a:r>
              <a:rPr lang="en-IN" dirty="0"/>
              <a:t>First — </a:t>
            </a:r>
            <a:r>
              <a:rPr lang="en-IN" b="1" dirty="0"/>
              <a:t>Compliance and Audit</a:t>
            </a:r>
            <a:r>
              <a:rPr lang="en-IN" dirty="0"/>
              <a:t>.</a:t>
            </a:r>
            <a:br>
              <a:rPr lang="en-IN" dirty="0"/>
            </a:br>
            <a:r>
              <a:rPr lang="en-IN" dirty="0"/>
              <a:t>Without audit logs, you're flying blind in front of regulators. With AI Gateway, every prompt and response is logged, secured, and attributable — making compliance automatic, not optional.</a:t>
            </a:r>
          </a:p>
          <a:p>
            <a:endParaRPr lang="en-IN" dirty="0"/>
          </a:p>
          <a:p>
            <a:r>
              <a:rPr lang="en-IN" dirty="0"/>
              <a:t>Second — </a:t>
            </a:r>
            <a:r>
              <a:rPr lang="en-IN" b="1" dirty="0"/>
              <a:t>Budget Chaos and Lock-In</a:t>
            </a:r>
            <a:r>
              <a:rPr lang="en-IN" dirty="0"/>
              <a:t>.</a:t>
            </a:r>
            <a:br>
              <a:rPr lang="en-IN" dirty="0"/>
            </a:br>
            <a:r>
              <a:rPr lang="en-IN" dirty="0"/>
              <a:t>When spend is invisible, it’s unmanageable. The Gateway gives you fine-grained cost tracking and enforces usage controls, while letting you route across vendors without lock-in.</a:t>
            </a:r>
          </a:p>
          <a:p>
            <a:endParaRPr lang="en-IN" dirty="0"/>
          </a:p>
          <a:p>
            <a:r>
              <a:rPr lang="en-IN" dirty="0"/>
              <a:t>And third — </a:t>
            </a:r>
            <a:r>
              <a:rPr lang="en-IN" b="1" dirty="0"/>
              <a:t>Operational Risk</a:t>
            </a:r>
            <a:r>
              <a:rPr lang="en-IN" dirty="0"/>
              <a:t>.</a:t>
            </a:r>
            <a:br>
              <a:rPr lang="en-IN" dirty="0"/>
            </a:br>
            <a:r>
              <a:rPr lang="en-IN" dirty="0"/>
              <a:t>A single LLM dependency is a single point of failure. The Gateway introduces failovers, load balancing, and caching — keeping your AI applications resilient and always on.</a:t>
            </a:r>
          </a:p>
          <a:p>
            <a:endParaRPr lang="en-IN" dirty="0"/>
          </a:p>
          <a:p>
            <a:r>
              <a:rPr lang="en-IN" dirty="0"/>
              <a:t>In short: every risk scenario we opened with now has a clear, scalable solution.</a:t>
            </a:r>
          </a:p>
          <a:p>
            <a:endParaRPr lang="en-IN" dirty="0"/>
          </a:p>
          <a:p>
            <a:r>
              <a:rPr lang="en-IN" dirty="0"/>
              <a:t>Chapter 8: </a:t>
            </a:r>
          </a:p>
          <a:p>
            <a:r>
              <a:rPr lang="en-IN" dirty="0"/>
              <a:t>And that’s the big picture — not just what an AI Gateway does, but why it matters. </a:t>
            </a:r>
          </a:p>
          <a:p>
            <a:r>
              <a:rPr lang="en-IN" dirty="0"/>
              <a:t>You wouldn’t deploy software without version control or observability — why deploy GenAI without an AI Gateway?</a:t>
            </a:r>
          </a:p>
          <a:p>
            <a:r>
              <a:rPr lang="en-US" dirty="0">
                <a:latin typeface="Work Sans" pitchFamily="2" charset="77"/>
              </a:rPr>
              <a:t>The key takeaway I want to leave you with </a:t>
            </a:r>
            <a:r>
              <a:rPr lang="en-US">
                <a:latin typeface="Work Sans" pitchFamily="2" charset="77"/>
              </a:rPr>
              <a:t>is that AI </a:t>
            </a:r>
            <a:r>
              <a:rPr lang="en-US" dirty="0">
                <a:latin typeface="Work Sans" pitchFamily="2" charset="77"/>
              </a:rPr>
              <a:t>Gateway isn’t just infrastructure — it’s how you make GenAI safe, scalable, and enterprise-ready.</a:t>
            </a:r>
            <a:br>
              <a:rPr lang="en-IN" dirty="0"/>
            </a:br>
            <a:r>
              <a:rPr lang="en-IN" dirty="0"/>
              <a:t>It closes the gaps in compliance, spend, and reliability — and creates a foundation where GenAI can grow with confidence in your organization, and drive real value, not just expected value. </a:t>
            </a:r>
          </a:p>
          <a:p>
            <a:endParaRPr lang="en-IN" dirty="0"/>
          </a:p>
        </p:txBody>
      </p:sp>
    </p:spTree>
    <p:extLst>
      <p:ext uri="{BB962C8B-B14F-4D97-AF65-F5344CB8AC3E}">
        <p14:creationId xmlns:p14="http://schemas.microsoft.com/office/powerpoint/2010/main" val="33455105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CD567-0B6E-C7B3-9283-D3BE3AF7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883E1-5BD8-DCDF-5081-64852FAD36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F31ED24-183A-6AA5-0923-359C14ACB0A8}"/>
              </a:ext>
            </a:extLst>
          </p:cNvPr>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72715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FA8DFC41-2B84-8389-8C52-4CD3C6BCB5F9}"/>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214D297-02C1-25F0-B319-01B74E2E58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EC7D3FBB-DE28-5593-A69C-3722A990AC3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
              <a:t>Create an alternate journey slide that has the process for a platform team buyer persona</a:t>
            </a:r>
            <a:endParaRPr/>
          </a:p>
          <a:p>
            <a:pPr marL="171450" lvl="0" indent="-171450" algn="l" rtl="0">
              <a:lnSpc>
                <a:spcPct val="100000"/>
              </a:lnSpc>
              <a:spcBef>
                <a:spcPts val="0"/>
              </a:spcBef>
              <a:spcAft>
                <a:spcPts val="0"/>
              </a:spcAft>
              <a:buSzPts val="1400"/>
              <a:buFont typeface="Arial"/>
              <a:buChar char="•"/>
            </a:pPr>
            <a:r>
              <a:rPr lang="en"/>
              <a:t>Get Numbers for the usage thing to Nikunj</a:t>
            </a:r>
            <a:endParaRPr/>
          </a:p>
          <a:p>
            <a:pPr marL="171450" lvl="0" indent="-171450" algn="l" rtl="0">
              <a:lnSpc>
                <a:spcPct val="100000"/>
              </a:lnSpc>
              <a:spcBef>
                <a:spcPts val="0"/>
              </a:spcBef>
              <a:spcAft>
                <a:spcPts val="0"/>
              </a:spcAft>
              <a:buSzPts val="1400"/>
              <a:buFont typeface="Arial"/>
              <a:buChar char="•"/>
            </a:pPr>
            <a:r>
              <a:rPr lang="en"/>
              <a:t>In the pipeline things mention that the </a:t>
            </a:r>
            <a:endParaRPr/>
          </a:p>
          <a:p>
            <a:pPr marL="628650" lvl="1" indent="-171450" algn="l" rtl="0">
              <a:lnSpc>
                <a:spcPct val="100000"/>
              </a:lnSpc>
              <a:spcBef>
                <a:spcPts val="0"/>
              </a:spcBef>
              <a:spcAft>
                <a:spcPts val="0"/>
              </a:spcAft>
              <a:buSzPts val="1400"/>
              <a:buFont typeface="Arial"/>
              <a:buChar char="•"/>
            </a:pPr>
            <a:r>
              <a:rPr lang="en"/>
              <a:t>Elevance – platform</a:t>
            </a:r>
            <a:endParaRPr/>
          </a:p>
          <a:p>
            <a:pPr marL="628650" lvl="1" indent="-171450" algn="l" rtl="0">
              <a:lnSpc>
                <a:spcPct val="100000"/>
              </a:lnSpc>
              <a:spcBef>
                <a:spcPts val="0"/>
              </a:spcBef>
              <a:spcAft>
                <a:spcPts val="0"/>
              </a:spcAft>
              <a:buSzPts val="1400"/>
              <a:buFont typeface="Arial"/>
              <a:buChar char="•"/>
            </a:pPr>
            <a:r>
              <a:rPr lang="en"/>
              <a:t>Otsuka –business</a:t>
            </a:r>
            <a:endParaRPr/>
          </a:p>
          <a:p>
            <a:pPr marL="628650" lvl="1" indent="-171450" algn="l" rtl="0">
              <a:lnSpc>
                <a:spcPct val="100000"/>
              </a:lnSpc>
              <a:spcBef>
                <a:spcPts val="0"/>
              </a:spcBef>
              <a:spcAft>
                <a:spcPts val="0"/>
              </a:spcAft>
              <a:buSzPts val="1400"/>
              <a:buFont typeface="Arial"/>
              <a:buChar char="•"/>
            </a:pPr>
            <a:r>
              <a:rPr lang="en"/>
              <a:t>Pfizer – Business Team</a:t>
            </a:r>
            <a:endParaRPr/>
          </a:p>
          <a:p>
            <a:pPr marL="628650" lvl="1" indent="-171450" algn="l" rtl="0">
              <a:lnSpc>
                <a:spcPct val="100000"/>
              </a:lnSpc>
              <a:spcBef>
                <a:spcPts val="0"/>
              </a:spcBef>
              <a:spcAft>
                <a:spcPts val="0"/>
              </a:spcAft>
              <a:buSzPts val="1400"/>
              <a:buFont typeface="Arial"/>
              <a:buChar char="•"/>
            </a:pPr>
            <a:r>
              <a:rPr lang="en"/>
              <a:t>Medidata – both business and platform</a:t>
            </a:r>
            <a:endParaRPr/>
          </a:p>
          <a:p>
            <a:pPr marL="171450" lvl="0" indent="-171450" algn="l" rtl="0">
              <a:lnSpc>
                <a:spcPct val="100000"/>
              </a:lnSpc>
              <a:spcBef>
                <a:spcPts val="0"/>
              </a:spcBef>
              <a:spcAft>
                <a:spcPts val="0"/>
              </a:spcAft>
              <a:buSzPts val="1400"/>
              <a:buFont typeface="Arial"/>
              <a:buChar char="•"/>
            </a:pPr>
            <a:r>
              <a:rPr lang="en"/>
              <a:t>Team slide, put  team wise and some logo – only few people</a:t>
            </a:r>
            <a:endParaRPr/>
          </a:p>
          <a:p>
            <a:pPr marL="171450" lvl="0" indent="-171450" algn="l" rtl="0">
              <a:lnSpc>
                <a:spcPct val="100000"/>
              </a:lnSpc>
              <a:spcBef>
                <a:spcPts val="0"/>
              </a:spcBef>
              <a:spcAft>
                <a:spcPts val="0"/>
              </a:spcAft>
              <a:buSzPts val="1400"/>
              <a:buFont typeface="Arial"/>
              <a:buChar char="•"/>
            </a:pPr>
            <a:r>
              <a:rPr lang="en"/>
              <a:t>Add G2 Review slide</a:t>
            </a:r>
            <a:endParaRPr/>
          </a:p>
          <a:p>
            <a:pPr marL="171450" marR="0" lvl="0" indent="-171450" algn="l" rtl="0">
              <a:lnSpc>
                <a:spcPct val="100000"/>
              </a:lnSpc>
              <a:spcBef>
                <a:spcPts val="0"/>
              </a:spcBef>
              <a:spcAft>
                <a:spcPts val="0"/>
              </a:spcAft>
              <a:buClr>
                <a:schemeClr val="dk1"/>
              </a:buClr>
              <a:buSzPts val="1200"/>
              <a:buFont typeface="Arial"/>
              <a:buChar char="•"/>
            </a:pPr>
            <a:r>
              <a:rPr lang="en"/>
              <a:t>Add Public Recognition</a:t>
            </a:r>
            <a:endParaRPr/>
          </a:p>
          <a:p>
            <a:pPr marL="628650" lvl="1" indent="-171450" algn="l" rtl="0">
              <a:lnSpc>
                <a:spcPct val="100000"/>
              </a:lnSpc>
              <a:spcBef>
                <a:spcPts val="0"/>
              </a:spcBef>
              <a:spcAft>
                <a:spcPts val="0"/>
              </a:spcAft>
              <a:buSzPts val="1400"/>
              <a:buFont typeface="Arial"/>
              <a:buChar char="•"/>
            </a:pPr>
            <a:r>
              <a:rPr lang="en"/>
              <a:t>Elevance guy quote – Elevance thing This foundry is unlike any other foundry</a:t>
            </a:r>
            <a:endParaRPr/>
          </a:p>
          <a:p>
            <a:pPr marL="628650" lvl="1" indent="-171450" algn="l" rtl="0">
              <a:lnSpc>
                <a:spcPct val="100000"/>
              </a:lnSpc>
              <a:spcBef>
                <a:spcPts val="0"/>
              </a:spcBef>
              <a:spcAft>
                <a:spcPts val="0"/>
              </a:spcAft>
              <a:buSzPts val="1400"/>
              <a:buFont typeface="Arial"/>
              <a:buChar char="•"/>
            </a:pPr>
            <a:r>
              <a:rPr lang="en"/>
              <a:t>Other Google review and all</a:t>
            </a:r>
            <a:endParaRPr/>
          </a:p>
          <a:p>
            <a:pPr marL="171450" lvl="0" indent="-171450" algn="l" rtl="0">
              <a:lnSpc>
                <a:spcPct val="100000"/>
              </a:lnSpc>
              <a:spcBef>
                <a:spcPts val="0"/>
              </a:spcBef>
              <a:spcAft>
                <a:spcPts val="0"/>
              </a:spcAft>
              <a:buSzPts val="1400"/>
              <a:buFont typeface="Arial"/>
              <a:buChar char="•"/>
            </a:pPr>
            <a:r>
              <a:rPr lang="en"/>
              <a:t>Unique insights</a:t>
            </a:r>
            <a:endParaRPr/>
          </a:p>
          <a:p>
            <a:pPr marL="171450" lvl="0" indent="-171450" algn="l" rtl="0">
              <a:lnSpc>
                <a:spcPct val="100000"/>
              </a:lnSpc>
              <a:spcBef>
                <a:spcPts val="0"/>
              </a:spcBef>
              <a:spcAft>
                <a:spcPts val="0"/>
              </a:spcAft>
              <a:buSzPts val="1400"/>
              <a:buFont typeface="Arial"/>
              <a:buChar char="•"/>
            </a:pPr>
            <a:r>
              <a:rPr lang="en"/>
              <a:t>GTM Slides pick from email</a:t>
            </a:r>
            <a:endParaRPr/>
          </a:p>
          <a:p>
            <a:pPr marL="171450" lvl="0" indent="-171450" algn="l" rtl="0">
              <a:lnSpc>
                <a:spcPct val="100000"/>
              </a:lnSpc>
              <a:spcBef>
                <a:spcPts val="0"/>
              </a:spcBef>
              <a:spcAft>
                <a:spcPts val="0"/>
              </a:spcAft>
              <a:buSzPts val="1400"/>
              <a:buFont typeface="Arial"/>
              <a:buChar char="•"/>
            </a:pPr>
            <a:r>
              <a:rPr lang="en"/>
              <a:t>Long Term Direction Slide</a:t>
            </a:r>
            <a:endParaRPr/>
          </a:p>
          <a:p>
            <a:pPr marL="628650" lvl="1" indent="-171450" algn="l" rtl="0">
              <a:lnSpc>
                <a:spcPct val="100000"/>
              </a:lnSpc>
              <a:spcBef>
                <a:spcPts val="0"/>
              </a:spcBef>
              <a:spcAft>
                <a:spcPts val="0"/>
              </a:spcAft>
              <a:buSzPts val="1400"/>
              <a:buFont typeface="Arial"/>
              <a:buChar char="•"/>
            </a:pPr>
            <a:r>
              <a:rPr lang="en"/>
              <a:t>Auto Pilot (Product Screenshots)</a:t>
            </a:r>
            <a:endParaRPr/>
          </a:p>
          <a:p>
            <a:pPr marL="171450" lvl="0" indent="-171450" algn="l" rtl="0">
              <a:lnSpc>
                <a:spcPct val="100000"/>
              </a:lnSpc>
              <a:spcBef>
                <a:spcPts val="0"/>
              </a:spcBef>
              <a:spcAft>
                <a:spcPts val="0"/>
              </a:spcAft>
              <a:buSzPts val="1400"/>
              <a:buFont typeface="Arial"/>
              <a:buChar char="•"/>
            </a:pPr>
            <a:r>
              <a:rPr lang="en"/>
              <a:t>Competitors thing add</a:t>
            </a:r>
            <a:endParaRPr/>
          </a:p>
          <a:p>
            <a:pPr marL="171450" lvl="0" indent="-171450" algn="l" rtl="0">
              <a:lnSpc>
                <a:spcPct val="100000"/>
              </a:lnSpc>
              <a:spcBef>
                <a:spcPts val="0"/>
              </a:spcBef>
              <a:spcAft>
                <a:spcPts val="0"/>
              </a:spcAft>
              <a:buSzPts val="1400"/>
              <a:buFont typeface="Arial"/>
              <a:buChar char="•"/>
            </a:pPr>
            <a:r>
              <a:rPr lang="en"/>
              <a:t>Product Deep dive explaining the product -&gt; Modules -&gt; One important slide and 3-4 follow up slides </a:t>
            </a:r>
            <a:r>
              <a:rPr lang="en" err="1"/>
              <a:t>kinda</a:t>
            </a:r>
            <a:r>
              <a:rPr lang="en"/>
              <a:t> thing</a:t>
            </a:r>
            <a:endParaRPr/>
          </a:p>
          <a:p>
            <a:pPr marL="171450" lvl="0" indent="-171450" algn="l" rtl="0">
              <a:lnSpc>
                <a:spcPct val="100000"/>
              </a:lnSpc>
              <a:spcBef>
                <a:spcPts val="0"/>
              </a:spcBef>
              <a:spcAft>
                <a:spcPts val="0"/>
              </a:spcAft>
              <a:buSzPts val="1400"/>
              <a:buFont typeface="Arial"/>
              <a:buChar char="•"/>
            </a:pPr>
            <a:r>
              <a:rPr lang="en"/>
              <a:t>Fundraise slide – How much etc.</a:t>
            </a:r>
            <a:endParaRPr/>
          </a:p>
          <a:p>
            <a:pPr marL="171450" lvl="0" indent="-171450" algn="l" rtl="0">
              <a:lnSpc>
                <a:spcPct val="100000"/>
              </a:lnSpc>
              <a:spcBef>
                <a:spcPts val="0"/>
              </a:spcBef>
              <a:spcAft>
                <a:spcPts val="0"/>
              </a:spcAft>
              <a:buSzPts val="1400"/>
              <a:buFont typeface="Arial"/>
              <a:buChar char="•"/>
            </a:pPr>
            <a:r>
              <a:rPr lang="en"/>
              <a:t>Ingest customer stories from throughout</a:t>
            </a: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a:p>
            <a:pPr marL="171450" lvl="0" indent="-82550" algn="l" rtl="0">
              <a:lnSpc>
                <a:spcPct val="100000"/>
              </a:lnSpc>
              <a:spcBef>
                <a:spcPts val="0"/>
              </a:spcBef>
              <a:spcAft>
                <a:spcPts val="0"/>
              </a:spcAft>
              <a:buSzPts val="1400"/>
              <a:buFont typeface="Arial"/>
              <a:buNone/>
            </a:pPr>
            <a:endParaRPr/>
          </a:p>
        </p:txBody>
      </p:sp>
      <p:sp>
        <p:nvSpPr>
          <p:cNvPr id="117" name="Google Shape;117;p1:notes">
            <a:extLst>
              <a:ext uri="{FF2B5EF4-FFF2-40B4-BE49-F238E27FC236}">
                <a16:creationId xmlns:a16="http://schemas.microsoft.com/office/drawing/2014/main" id="{DDE77A23-8BC0-7317-9F1F-C694B93FABF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115</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094031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4770-1491-F67B-2DED-DB8094EAE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F90B6-11C2-9726-B4B3-81880DD7CB4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21DCDE3-4B1F-A4CC-D5CB-02E9AD8CC62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1FEA56F-E7E8-01E4-1B25-CF092D21770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92498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535D9-97B5-3DA1-EB48-DD3F03C1A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06C43-0218-89E4-0649-5AE639E045B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0A9590F-2E76-2B68-4693-6691D2D662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526D95B7-6663-9AFA-3955-BAE83200494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376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61E62-CA2F-CDD8-7D34-11749E546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4306B-C73D-95BB-2A2C-CF1F9DD1F375}"/>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E30319D3-19B4-74B8-D2D0-CA18200968F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36891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FDE89-D914-67CF-E6EB-02F7F9B376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845C98-F477-4BB4-0A86-F9B5F53615A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791B469-0103-D009-F589-E561351ED5E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32F22999-C60A-1D60-C668-A0803E1133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1590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BC3-6EED-6128-33E5-B0D795B948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5C4250-7643-1238-EF96-EB53DA42B61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FA3C66-CEAE-3651-838B-9C111C5289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7FE9819-0437-F861-6EE8-2B0280D5715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5919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BC52-5DE4-089A-B437-D4AFF841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578187-F3C2-3A1B-2E5D-050C92F87A6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90937EA-5D85-0213-CEAB-8F14528472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F469A44-CA98-6731-986A-FC1A85C49B7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33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E362-CD33-1640-D09A-360AF1F6B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BF02-D392-3C44-2E2F-5A8FE57D4A9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43CFEFA-2380-02F8-4B9A-D7A56A578FC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3ADC6DE-6794-2A46-41BC-748E5007347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5312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2C1C-EF8B-423E-92AC-326934FB7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D97C99-32C0-CE97-5D1E-E099740222D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94A762-F5AC-5DBE-BAA9-483CCF0231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E287E4DB-E778-C3AA-48D9-DBD961EB551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0977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D4724-9AE9-BF67-87AE-6267A5B88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B57D-C66D-C2FF-899F-3CBFAD74567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BCDB81A-E22C-5446-69BF-553B7912E9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7E37A479-36A8-D3BD-12EB-52176C89496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606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B479E-D402-E925-DF92-CE73EC29D8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B451E-C452-26B7-E506-ED3E9C4C70B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A8DFF81-0ED0-81ED-053E-50DE765FC7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E74FA7-715C-A0C2-9B1C-6870BA05F36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5023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9FC19-7171-D195-BAEE-D8AAA7EDA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1C542-1290-B32D-ABF1-36B04135409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AAD9B32-1F62-55A6-76F4-899A124536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A62BC74-457B-586B-05B6-C1D5DC7BC0A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2673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15643B27-5BAE-F6CB-E847-FC79C73DF778}"/>
            </a:ext>
          </a:extLst>
        </p:cNvPr>
        <p:cNvGrpSpPr/>
        <p:nvPr/>
      </p:nvGrpSpPr>
      <p:grpSpPr>
        <a:xfrm>
          <a:off x="0" y="0"/>
          <a:ext cx="0" cy="0"/>
          <a:chOff x="0" y="0"/>
          <a:chExt cx="0" cy="0"/>
        </a:xfrm>
      </p:grpSpPr>
      <p:sp>
        <p:nvSpPr>
          <p:cNvPr id="115" name="Google Shape;115;p1:notes">
            <a:extLst>
              <a:ext uri="{FF2B5EF4-FFF2-40B4-BE49-F238E27FC236}">
                <a16:creationId xmlns:a16="http://schemas.microsoft.com/office/drawing/2014/main" id="{3974BEFE-F7B0-B2B1-E612-EEB0079C96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116" name="Google Shape;116;p1:notes">
            <a:extLst>
              <a:ext uri="{FF2B5EF4-FFF2-40B4-BE49-F238E27FC236}">
                <a16:creationId xmlns:a16="http://schemas.microsoft.com/office/drawing/2014/main" id="{9EBFE61A-A7B8-5910-434F-3FEEB30B50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82550" algn="l" rtl="0">
              <a:lnSpc>
                <a:spcPct val="100000"/>
              </a:lnSpc>
              <a:spcBef>
                <a:spcPts val="0"/>
              </a:spcBef>
              <a:spcAft>
                <a:spcPts val="0"/>
              </a:spcAft>
              <a:buSzPts val="1400"/>
              <a:buFont typeface="Arial"/>
              <a:buNone/>
            </a:pPr>
            <a:endParaRPr dirty="0"/>
          </a:p>
        </p:txBody>
      </p:sp>
      <p:sp>
        <p:nvSpPr>
          <p:cNvPr id="117" name="Google Shape;117;p1:notes">
            <a:extLst>
              <a:ext uri="{FF2B5EF4-FFF2-40B4-BE49-F238E27FC236}">
                <a16:creationId xmlns:a16="http://schemas.microsoft.com/office/drawing/2014/main" id="{0BB2C678-BBEB-FFAA-EDFC-0823EE6018F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130</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40454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7505E-DB5C-1D4B-A61E-9F5DEBF6D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A31D2-FE50-72A5-33D6-295D715525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60E0AA4-4F4F-0EF3-1BFE-E1314604F7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78BD1F-39D4-CD7E-0454-C560E7AD0F0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E2A828-883B-9040-A185-C9E23E0FD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41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68844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F87613-FC38-5B45-9B62-9390B579DEA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9179E563-34BE-D8E7-E568-3514D20390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2091D-DFE5-AE8F-133B-877A0506CC6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046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6342A-75EF-4CC9-FE00-EA5FF163F0E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6C206C9-0C58-C743-D592-7EE23575FB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1056518-18AC-53DA-E8E9-4DAEF093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0D0125-B508-C99E-4375-542448A5990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E941F022-A892-82C3-571F-769FD13D0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66423-C650-C936-F05A-8B0D2483DA05}"/>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8564264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B8D-7427-0D44-40EF-983713D504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916BD24-F1F2-B70D-9C5A-1018F4F20F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D9DF4-14EC-1254-3313-2C0EEE401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B355F9F-D538-9B30-9F43-94DC91BA4ED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7F5C465D-83DA-48C7-437A-D0FCA77A85C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0B65F14-A63B-C51A-08A4-C2FFB612B04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66199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30948-4354-F307-E0BA-B316DCDC3A0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DA8858-0448-AB40-053A-EE80B7F9858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DB4A47B-B82C-7517-33B9-F0926192996A}"/>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B071BF6F-433F-D1A6-BC81-AF785673B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D8BC3-1663-61EB-A955-2CEE8D1702B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21622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98EED-1EC7-2F36-28DF-B4BFEFCDE1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9BDBF6D-8DF5-AF37-5AE4-068C6200F54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4C6AC9-6B14-3946-C400-A4CD9F36D96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75E6B227-4174-7CF1-363A-9BE43CF67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09D7-2807-D88E-906D-5BE2113CEE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829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dpi="0" rotWithShape="1">
          <a:blip r:embed="rId2">
            <a:lum/>
          </a:blip>
          <a:srcRect/>
          <a:stretch>
            <a:fillRect/>
          </a:stretch>
        </a:blipFill>
        <a:effectLst/>
      </p:bgPr>
    </p:bg>
    <p:spTree>
      <p:nvGrpSpPr>
        <p:cNvPr id="1" name="Shape 11"/>
        <p:cNvGrpSpPr/>
        <p:nvPr/>
      </p:nvGrpSpPr>
      <p:grpSpPr>
        <a:xfrm>
          <a:off x="0" y="0"/>
          <a:ext cx="0" cy="0"/>
          <a:chOff x="0" y="0"/>
          <a:chExt cx="0" cy="0"/>
        </a:xfrm>
      </p:grpSpPr>
      <p:sp>
        <p:nvSpPr>
          <p:cNvPr id="2" name="Google Shape;20;p3">
            <a:extLst>
              <a:ext uri="{FF2B5EF4-FFF2-40B4-BE49-F238E27FC236}">
                <a16:creationId xmlns:a16="http://schemas.microsoft.com/office/drawing/2014/main" id="{2F3B2FA1-BECD-F529-E6C2-C505A950A881}"/>
              </a:ext>
            </a:extLst>
          </p:cNvPr>
          <p:cNvSpPr txBox="1">
            <a:spLocks noGrp="1"/>
          </p:cNvSpPr>
          <p:nvPr>
            <p:ph type="ctrTitle"/>
          </p:nvPr>
        </p:nvSpPr>
        <p:spPr>
          <a:xfrm>
            <a:off x="873760" y="2235200"/>
            <a:ext cx="10830560" cy="2387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GB"/>
              <a:t>Click to edit Master title style</a:t>
            </a:r>
            <a:endParaRPr dirty="0"/>
          </a:p>
        </p:txBody>
      </p:sp>
    </p:spTree>
    <p:extLst>
      <p:ext uri="{BB962C8B-B14F-4D97-AF65-F5344CB8AC3E}">
        <p14:creationId xmlns:p14="http://schemas.microsoft.com/office/powerpoint/2010/main" val="3616693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1829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5237-8764-7CF6-5117-69BB909199C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0961434-AC13-F3F8-0256-EC1CCA8B42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5BD0A9E-61BC-A257-89FF-E00D703A918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96844C44-DDD1-CFEF-D87B-642099679A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F8028-6EF0-5091-EC15-9863A8E6A18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6786364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E4880-F2F2-2234-6D23-D66D893F7B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46BD12E-CD2D-8716-C548-3CB6950DC1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BD98CC-77B3-69FD-77D4-D0D7AA187FB1}"/>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A5EFD609-93C8-F7EF-6181-072A07AFB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D5ECD-736C-4FEB-D890-569C65FB8D38}"/>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03931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4D50-5B67-1F4C-1EA6-2FE7BC3376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B8068CB-6C9A-3002-CF43-56046CFE2D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6E34CBC-1A7C-DD03-55C5-FDD77781922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0185EDDE-4DCE-F3C6-AD32-553EEF97B6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2B8A2-3D78-87F0-B063-B2EC318B0C3F}"/>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86332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142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E0D7-437B-B567-BAA0-6D0D12A2A6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63D178-347B-1A18-5A54-C6751FBE63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A087BE1-FF92-69D8-7FC4-4416B745EEC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0F4C8C-E546-4208-5B38-816D973A42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C7B4D6EA-F164-AEE0-330C-505450A1CD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BDD8F-5529-41A8-6D39-03F7A0C1B4D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74621455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202F9-F6C4-6572-DCAB-146453E13F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8450F31-794D-E4D5-2527-3EDC9D1BC3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73DF9B3-1667-C4AD-7765-1447778288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C4978D9-CBC3-5C64-3779-4883A3EA5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9C9619-86AE-2E98-E8C0-5CE9E80F68A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7B7F269-B260-E41B-E86C-7D9EF3346EB7}"/>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B2E0EF3E-FB76-7ED6-30F7-8043181734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5B8895-88DA-647A-F73C-07EF39E3F2E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708977"/>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0CE6-26A9-992C-9AC0-F405D6D9342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F6BFCE3-FC44-C0EF-125A-BD24F166A51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70722BB5-87EB-CA00-9552-16346255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9E4A7B-3D2E-3E28-AE20-4314788571A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1137803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93C057-0002-CE39-28AD-36E781D4C92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a:extLst>
              <a:ext uri="{FF2B5EF4-FFF2-40B4-BE49-F238E27FC236}">
                <a16:creationId xmlns:a16="http://schemas.microsoft.com/office/drawing/2014/main" id="{2CD06515-86A3-B8AE-A433-45831B22F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4D3C1D-727D-728F-AEF8-8250A8C08DA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47920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6E2D2-FFC3-A6CB-981A-34A518A7CD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A511F02-57A8-FD55-1AAD-D1DB584287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82209F6-2C48-45AB-0161-EA6177F781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B2CBA28-2AA4-8995-1CEB-88C1576E81BB}"/>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21CB0930-92A7-FF3B-1EB6-870D93C733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8670-27FC-8B28-8D4D-BB546F6D1679}"/>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0154634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7A11-ECF2-A77B-B81E-B6DE7942E1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D1B90B8-9E84-428A-997B-CD34561F4E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DB35AD-6AAD-AFCE-3219-D2032797C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C30C85-102D-FA32-BF18-C04A24124D94}"/>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9159550C-DAF0-BE8D-C370-010FB4DD0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CF2A6A-FD76-D95F-8D6E-E7F03F840A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2996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79F8-15C5-CB64-C55B-4D63FFC77B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D82E8E-B2C4-D48A-9253-2EB3702BEA9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0959490-666E-72FE-1F5E-1477B0226BC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4128B13D-4C91-0C97-40A4-A980CA1691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31960B-2071-246F-EAD8-78027581870E}"/>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0451487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08C8ED-C189-6233-A72E-8AA31ADECA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6E1E3-75FF-5262-D028-CAA59A2465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EA8EB8-59C5-4B0A-09E8-DADE18E9485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FF0578E5-AC58-FD1C-3267-B13D4DCDD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833AD-38F0-2F11-B85F-349197381DE7}"/>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3854919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380147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415292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type="blank">
  <p:cSld name="2_Blank">
    <p:spTree>
      <p:nvGrpSpPr>
        <p:cNvPr id="1" name="Shape 8"/>
        <p:cNvGrpSpPr/>
        <p:nvPr/>
      </p:nvGrpSpPr>
      <p:grpSpPr>
        <a:xfrm>
          <a:off x="0" y="0"/>
          <a:ext cx="0" cy="0"/>
          <a:chOff x="0" y="0"/>
          <a:chExt cx="0" cy="0"/>
        </a:xfrm>
      </p:grpSpPr>
      <p:pic>
        <p:nvPicPr>
          <p:cNvPr id="9" name="Google Shape;9;p22"/>
          <p:cNvPicPr preferRelativeResize="0"/>
          <p:nvPr/>
        </p:nvPicPr>
        <p:blipFill rotWithShape="1">
          <a:blip r:embed="rId2">
            <a:alphaModFix/>
          </a:blip>
          <a:srcRect t="31819"/>
          <a:stretch/>
        </p:blipFill>
        <p:spPr>
          <a:xfrm>
            <a:off x="1" y="0"/>
            <a:ext cx="12191999" cy="6858000"/>
          </a:xfrm>
          <a:prstGeom prst="rect">
            <a:avLst/>
          </a:prstGeom>
          <a:noFill/>
          <a:ln>
            <a:noFill/>
          </a:ln>
        </p:spPr>
      </p:pic>
    </p:spTree>
    <p:extLst>
      <p:ext uri="{BB962C8B-B14F-4D97-AF65-F5344CB8AC3E}">
        <p14:creationId xmlns:p14="http://schemas.microsoft.com/office/powerpoint/2010/main" val="4151088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CD50-D755-5881-CFDF-B59F3EBBCB6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1BDF946-BA58-6688-31A7-4F6831443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1E8DA0-33E2-8E08-1EF4-A454FFC2118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7012DDAD-5A16-6BEA-7FEE-8B2A4293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FA419-EADF-A450-89A7-9CED72D98F9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952647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0"/>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590124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B259-333C-6541-BC09-F913E76675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F65116-5DAA-1A1B-7880-32F7EDAE449B}"/>
              </a:ext>
            </a:extLst>
          </p:cNvPr>
          <p:cNvSpPr>
            <a:spLocks noGrp="1"/>
          </p:cNvSpPr>
          <p:nvPr>
            <p:ph sz="half" idx="1"/>
          </p:nvPr>
        </p:nvSpPr>
        <p:spPr>
          <a:xfrm>
            <a:off x="838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1D3F8EA-6199-A8EB-B1DD-EE2AE323D1FD}"/>
              </a:ext>
            </a:extLst>
          </p:cNvPr>
          <p:cNvSpPr>
            <a:spLocks noGrp="1"/>
          </p:cNvSpPr>
          <p:nvPr>
            <p:ph sz="half" idx="2"/>
          </p:nvPr>
        </p:nvSpPr>
        <p:spPr>
          <a:xfrm>
            <a:off x="6172200" y="1825624"/>
            <a:ext cx="5181600" cy="435133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B93383-8429-5CA1-C90D-3A998542C6F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4D826109-DD53-681F-3BD7-310253648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C0D63-5DAC-77D4-4978-D07E01386561}"/>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916250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1"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844601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37BE6-C7D1-4A37-EC05-D762662AEC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6102319-0C7D-F865-A2D4-CC97F5C4D27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4" name="Footer Placeholder 3">
            <a:extLst>
              <a:ext uri="{FF2B5EF4-FFF2-40B4-BE49-F238E27FC236}">
                <a16:creationId xmlns:a16="http://schemas.microsoft.com/office/drawing/2014/main" id="{DE212960-59C3-D7CD-E463-468DA08C38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579504-A851-D73E-FC00-750588AF6AA0}"/>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80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CB9FB-B0F4-FCFE-5082-2E7E8E0FA19D}"/>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3" name="Footer Placeholder 2">
            <a:extLst>
              <a:ext uri="{FF2B5EF4-FFF2-40B4-BE49-F238E27FC236}">
                <a16:creationId xmlns:a16="http://schemas.microsoft.com/office/drawing/2014/main" id="{961FB707-611E-565A-3D0C-7A648EA93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08EA20-C639-AF5A-B457-ADFE45F4DD44}"/>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047173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0340505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697461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FE314-5A4B-F154-E8AF-789CD95F573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8EF949-7F03-D69D-BABC-2D02179AD5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139A2C-3826-1FB8-410F-F39AA69CB451}"/>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BB556195-A646-2FA8-4E0F-6F0251398A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CE792-F64F-A93E-5468-1BA504B3FABB}"/>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514849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E1AF61-FC97-C03B-00B8-371ABECACDAB}"/>
              </a:ext>
            </a:extLst>
          </p:cNvPr>
          <p:cNvSpPr>
            <a:spLocks noGrp="1"/>
          </p:cNvSpPr>
          <p:nvPr>
            <p:ph type="title" orient="vert"/>
          </p:nvPr>
        </p:nvSpPr>
        <p:spPr>
          <a:xfrm>
            <a:off x="8724901" y="365124"/>
            <a:ext cx="2628900" cy="581183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38287D-3A8B-DAF8-0672-ABAAEC528C34}"/>
              </a:ext>
            </a:extLst>
          </p:cNvPr>
          <p:cNvSpPr>
            <a:spLocks noGrp="1"/>
          </p:cNvSpPr>
          <p:nvPr>
            <p:ph type="body" orient="vert" idx="1"/>
          </p:nvPr>
        </p:nvSpPr>
        <p:spPr>
          <a:xfrm>
            <a:off x="838201" y="365124"/>
            <a:ext cx="7734300" cy="581183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960465D-FA3F-D6BB-46D1-3692794576CF}"/>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07C29559-87FF-12C0-1382-114CFC4B9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F8731-CA2F-E281-99CF-A57C367DBAF5}"/>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4781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D4033-ECAC-58AB-5852-A3A06879344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80CDDD-B326-F64F-4383-F50730724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D78E118-5F87-D0BB-FC22-755EB0388386}"/>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19E40C1E-CD21-F5FE-6205-701710A48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1CAF8-B526-A502-D7E1-D9B95A81452A}"/>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831775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0938259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7" y="6596868"/>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4"/>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1"/>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8"/>
            <a:ext cx="9349715" cy="193899"/>
          </a:xfrm>
        </p:spPr>
        <p:txBody>
          <a:bodyPr lIns="0" tIns="0" rIns="0" bIns="0">
            <a:spAutoFit/>
          </a:bodyPr>
          <a:lstStyle>
            <a:lvl1pPr marL="0" indent="0">
              <a:buNone/>
              <a:defRPr sz="1400" i="1">
                <a:solidFill>
                  <a:schemeClr val="tx1"/>
                </a:solidFill>
              </a:defRPr>
            </a:lvl1pPr>
            <a:lvl2pPr marL="457178" indent="0">
              <a:buNone/>
              <a:defRPr/>
            </a:lvl2pPr>
          </a:lstStyle>
          <a:p>
            <a:pPr lvl="0"/>
            <a:r>
              <a:rPr lang="en-US"/>
              <a:t>Click to edit Master text styles</a:t>
            </a:r>
          </a:p>
        </p:txBody>
      </p:sp>
    </p:spTree>
    <p:extLst>
      <p:ext uri="{BB962C8B-B14F-4D97-AF65-F5344CB8AC3E}">
        <p14:creationId xmlns:p14="http://schemas.microsoft.com/office/powerpoint/2010/main" val="1300187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p:cSld name="3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0"/>
            <a:ext cx="12192000" cy="6372213"/>
          </a:xfrm>
          <a:prstGeom prst="rect">
            <a:avLst/>
          </a:prstGeom>
          <a:noFill/>
          <a:ln>
            <a:noFill/>
          </a:ln>
        </p:spPr>
      </p:pic>
      <p:sp>
        <p:nvSpPr>
          <p:cNvPr id="90" name="Google Shape;90;g2854fb4cf62_1_16"/>
          <p:cNvSpPr txBox="1">
            <a:spLocks noGrp="1"/>
          </p:cNvSpPr>
          <p:nvPr>
            <p:ph type="title"/>
          </p:nvPr>
        </p:nvSpPr>
        <p:spPr>
          <a:xfrm>
            <a:off x="355601" y="485119"/>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2"/>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19"/>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0" y="1198248"/>
            <a:ext cx="9349715" cy="330689"/>
          </a:xfrm>
          <a:prstGeom prst="rect">
            <a:avLst/>
          </a:prstGeom>
          <a:noFill/>
          <a:ln>
            <a:noFill/>
          </a:ln>
        </p:spPr>
        <p:txBody>
          <a:bodyPr spcFirstLastPara="1" wrap="square" lIns="0" tIns="0" rIns="0" bIns="0" anchor="t" anchorCtr="0">
            <a:spAutoFit/>
          </a:bodyPr>
          <a:lstStyle>
            <a:lvl1pPr marL="457189" lvl="0" indent="-228594" algn="l">
              <a:lnSpc>
                <a:spcPct val="90000"/>
              </a:lnSpc>
              <a:spcBef>
                <a:spcPts val="1000"/>
              </a:spcBef>
              <a:spcAft>
                <a:spcPts val="0"/>
              </a:spcAft>
              <a:buSzPts val="1750"/>
              <a:buNone/>
              <a:defRPr sz="1400" i="1">
                <a:solidFill>
                  <a:schemeClr val="dk1"/>
                </a:solidFill>
              </a:defRPr>
            </a:lvl1pPr>
            <a:lvl2pPr marL="914377" lvl="1" indent="-228594" algn="l">
              <a:lnSpc>
                <a:spcPct val="90000"/>
              </a:lnSpc>
              <a:spcBef>
                <a:spcPts val="500"/>
              </a:spcBef>
              <a:spcAft>
                <a:spcPts val="0"/>
              </a:spcAft>
              <a:buClr>
                <a:schemeClr val="dk2"/>
              </a:buClr>
              <a:buSzPts val="3000"/>
              <a:buNone/>
              <a:defRPr/>
            </a:lvl2pPr>
            <a:lvl3pPr marL="1371566" lvl="2" indent="-342891" algn="l">
              <a:lnSpc>
                <a:spcPct val="90000"/>
              </a:lnSpc>
              <a:spcBef>
                <a:spcPts val="500"/>
              </a:spcBef>
              <a:spcAft>
                <a:spcPts val="0"/>
              </a:spcAft>
              <a:buClr>
                <a:schemeClr val="dk2"/>
              </a:buClr>
              <a:buSzPts val="1800"/>
              <a:buChar char="•"/>
              <a:defRPr/>
            </a:lvl3pPr>
            <a:lvl4pPr marL="1828754" lvl="3" indent="-342891" algn="l">
              <a:lnSpc>
                <a:spcPct val="90000"/>
              </a:lnSpc>
              <a:spcBef>
                <a:spcPts val="500"/>
              </a:spcBef>
              <a:spcAft>
                <a:spcPts val="0"/>
              </a:spcAft>
              <a:buClr>
                <a:schemeClr val="dk2"/>
              </a:buClr>
              <a:buSzPts val="1800"/>
              <a:buChar char="•"/>
              <a:defRPr/>
            </a:lvl4pPr>
            <a:lvl5pPr marL="2285943" lvl="4" indent="-342891" algn="l">
              <a:lnSpc>
                <a:spcPct val="90000"/>
              </a:lnSpc>
              <a:spcBef>
                <a:spcPts val="500"/>
              </a:spcBef>
              <a:spcAft>
                <a:spcPts val="0"/>
              </a:spcAft>
              <a:buClr>
                <a:schemeClr val="dk2"/>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6961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21DB3-19AA-CA23-7C5B-BE751DC157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B0DDA78-97F5-F573-C85D-A08985EFB2CF}"/>
              </a:ext>
            </a:extLst>
          </p:cNvPr>
          <p:cNvSpPr>
            <a:spLocks noGrp="1"/>
          </p:cNvSpPr>
          <p:nvPr>
            <p:ph type="subTitle" idx="1"/>
          </p:nvPr>
        </p:nvSpPr>
        <p:spPr>
          <a:xfrm>
            <a:off x="1524000" y="3602037"/>
            <a:ext cx="9144000" cy="1655763"/>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BCCB268-7984-A6CD-9715-931A357D9C4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F33149A4-2C39-02DC-D544-FDDA351C2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21102-28F0-BF67-F9AC-845EAB80ABAE}"/>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6339557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E7C3D-3E6C-5E97-86F0-C820828FBC9F}"/>
              </a:ext>
            </a:extLst>
          </p:cNvPr>
          <p:cNvSpPr>
            <a:spLocks noGrp="1"/>
          </p:cNvSpPr>
          <p:nvPr>
            <p:ph type="title"/>
          </p:nvPr>
        </p:nvSpPr>
        <p:spPr>
          <a:xfrm>
            <a:off x="831849" y="1709741"/>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A8A8AFB-7CDC-0722-2C0B-D7F8B8914CB0}"/>
              </a:ext>
            </a:extLst>
          </p:cNvPr>
          <p:cNvSpPr>
            <a:spLocks noGrp="1"/>
          </p:cNvSpPr>
          <p:nvPr>
            <p:ph type="body" idx="1"/>
          </p:nvPr>
        </p:nvSpPr>
        <p:spPr>
          <a:xfrm>
            <a:off x="831849" y="4589465"/>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8D32895-A6B2-97F8-1250-DC8C9B3334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471C0521-6FAE-DE39-7690-1137FB73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92D4-5517-E486-44BF-B3BF794271D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8852140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7BA2-F18E-3CE1-D599-2BAFD9A257B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7D32650-BC6D-260A-360B-A513FC88B083}"/>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DDFA8B1-7900-A6F8-B62E-AA696297B21D}"/>
              </a:ext>
            </a:extLst>
          </p:cNvPr>
          <p:cNvSpPr>
            <a:spLocks noGrp="1"/>
          </p:cNvSpPr>
          <p:nvPr>
            <p:ph sz="half" idx="2"/>
          </p:nvPr>
        </p:nvSpPr>
        <p:spPr>
          <a:xfrm>
            <a:off x="839789"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0EE7C1-69A7-9992-93B1-1F85D23FB75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3591AB9-F59D-59C8-8673-71617907889F}"/>
              </a:ext>
            </a:extLst>
          </p:cNvPr>
          <p:cNvSpPr>
            <a:spLocks noGrp="1"/>
          </p:cNvSpPr>
          <p:nvPr>
            <p:ph sz="quarter" idx="4"/>
          </p:nvPr>
        </p:nvSpPr>
        <p:spPr>
          <a:xfrm>
            <a:off x="6172202"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6859EE3-79DF-349C-35F7-94CA7787AD55}"/>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8" name="Footer Placeholder 7">
            <a:extLst>
              <a:ext uri="{FF2B5EF4-FFF2-40B4-BE49-F238E27FC236}">
                <a16:creationId xmlns:a16="http://schemas.microsoft.com/office/drawing/2014/main" id="{122026BF-77E1-AEB6-343E-F460C99C7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AEFB96-A85A-5262-D53B-508A4ED352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2789889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EDD9-02A6-CBB7-BCA2-E2472E2E66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F18EC1-5C77-F8A2-9E80-F8C9AEE5A093}"/>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154B99F-ADF6-6A16-9645-62CF0E766A80}"/>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BF5C65-8F0A-C292-7489-FA2FB44C9967}"/>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25BFF208-9D76-D948-9798-EA82B723E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4E2A-A510-52BC-5979-6688BE306AA8}"/>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38592368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9C8F-1DBF-C83F-3CAC-DC5D34E534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8D097F-8BD6-35D7-49AD-EF12A2B571E3}"/>
              </a:ext>
            </a:extLst>
          </p:cNvPr>
          <p:cNvSpPr>
            <a:spLocks noGrp="1"/>
          </p:cNvSpPr>
          <p:nvPr>
            <p:ph type="pic" idx="1"/>
          </p:nvPr>
        </p:nvSpPr>
        <p:spPr>
          <a:xfrm>
            <a:off x="5183188" y="987427"/>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FE2F6D12-3B98-53FB-8E79-6B060BA7C9B6}"/>
              </a:ext>
            </a:extLst>
          </p:cNvPr>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BE177EA-7CC5-D3BA-F067-82A0563F8A00}"/>
              </a:ext>
            </a:extLst>
          </p:cNvPr>
          <p:cNvSpPr>
            <a:spLocks noGrp="1"/>
          </p:cNvSpPr>
          <p:nvPr>
            <p:ph type="dt" sz="half" idx="10"/>
          </p:nvPr>
        </p:nvSpPr>
        <p:spPr/>
        <p:txBody>
          <a:bodyPr/>
          <a:lstStyle/>
          <a:p>
            <a:fld id="{E36FFC61-0C31-0341-A9BD-A3C6ECA4798D}" type="datetimeFigureOut">
              <a:rPr lang="en-US" smtClean="0"/>
              <a:t>9/13/25</a:t>
            </a:fld>
            <a:endParaRPr lang="en-US"/>
          </a:p>
        </p:txBody>
      </p:sp>
      <p:sp>
        <p:nvSpPr>
          <p:cNvPr id="6" name="Footer Placeholder 5">
            <a:extLst>
              <a:ext uri="{FF2B5EF4-FFF2-40B4-BE49-F238E27FC236}">
                <a16:creationId xmlns:a16="http://schemas.microsoft.com/office/drawing/2014/main" id="{9E95582F-68DC-914F-14F7-54474DFA76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E1CE3-59E0-275E-BE29-1969C605711C}"/>
              </a:ext>
            </a:extLst>
          </p:cNvPr>
          <p:cNvSpPr>
            <a:spLocks noGrp="1"/>
          </p:cNvSpPr>
          <p:nvPr>
            <p:ph type="sldNum" sz="quarter" idx="12"/>
          </p:nvPr>
        </p:nvSpPr>
        <p:spPr/>
        <p:txBody>
          <a:bodyPr/>
          <a:lstStyle/>
          <a:p>
            <a:fld id="{83CF4FC8-2019-6E41-BF4B-857FC374A7FD}" type="slidenum">
              <a:rPr lang="en-US" smtClean="0"/>
              <a:t>‹#›</a:t>
            </a:fld>
            <a:endParaRPr lang="en-US"/>
          </a:p>
        </p:txBody>
      </p:sp>
    </p:spTree>
    <p:extLst>
      <p:ext uri="{BB962C8B-B14F-4D97-AF65-F5344CB8AC3E}">
        <p14:creationId xmlns:p14="http://schemas.microsoft.com/office/powerpoint/2010/main" val="17575382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1"/>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20"/>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8" y="6596870"/>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5"/>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22"/>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1" y="1198249"/>
            <a:ext cx="9349715" cy="193899"/>
          </a:xfrm>
        </p:spPr>
        <p:txBody>
          <a:bodyPr lIns="0" tIns="0" rIns="0" bIns="0">
            <a:spAutoFit/>
          </a:bodyPr>
          <a:lstStyle>
            <a:lvl1pPr marL="0" indent="0">
              <a:buNone/>
              <a:defRPr sz="1400" i="1">
                <a:solidFill>
                  <a:schemeClr val="tx1"/>
                </a:solidFill>
              </a:defRPr>
            </a:lvl1pPr>
            <a:lvl2pPr marL="457167" indent="0">
              <a:buNone/>
              <a:defRPr/>
            </a:lvl2pPr>
          </a:lstStyle>
          <a:p>
            <a:pPr lvl="0"/>
            <a:r>
              <a:rPr lang="en-US"/>
              <a:t>Click to edit Master text styles</a:t>
            </a:r>
          </a:p>
        </p:txBody>
      </p:sp>
    </p:spTree>
    <p:extLst>
      <p:ext uri="{BB962C8B-B14F-4D97-AF65-F5344CB8AC3E}">
        <p14:creationId xmlns:p14="http://schemas.microsoft.com/office/powerpoint/2010/main" val="4168225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p:cSld name="4_Title Only">
    <p:spTree>
      <p:nvGrpSpPr>
        <p:cNvPr id="1" name="Shape 88"/>
        <p:cNvGrpSpPr/>
        <p:nvPr/>
      </p:nvGrpSpPr>
      <p:grpSpPr>
        <a:xfrm>
          <a:off x="0" y="0"/>
          <a:ext cx="0" cy="0"/>
          <a:chOff x="0" y="0"/>
          <a:chExt cx="0" cy="0"/>
        </a:xfrm>
      </p:grpSpPr>
      <p:pic>
        <p:nvPicPr>
          <p:cNvPr id="89" name="Google Shape;89;g2854fb4cf62_1_16" descr="A blue and white rectangle&#10;&#10;Description automatically generated"/>
          <p:cNvPicPr preferRelativeResize="0"/>
          <p:nvPr/>
        </p:nvPicPr>
        <p:blipFill rotWithShape="1">
          <a:blip r:embed="rId2">
            <a:alphaModFix/>
          </a:blip>
          <a:srcRect b="7064"/>
          <a:stretch/>
        </p:blipFill>
        <p:spPr>
          <a:xfrm>
            <a:off x="0" y="671"/>
            <a:ext cx="12192000" cy="6372213"/>
          </a:xfrm>
          <a:prstGeom prst="rect">
            <a:avLst/>
          </a:prstGeom>
          <a:noFill/>
          <a:ln>
            <a:noFill/>
          </a:ln>
        </p:spPr>
      </p:pic>
      <p:sp>
        <p:nvSpPr>
          <p:cNvPr id="90" name="Google Shape;90;g2854fb4cf62_1_16"/>
          <p:cNvSpPr txBox="1">
            <a:spLocks noGrp="1"/>
          </p:cNvSpPr>
          <p:nvPr>
            <p:ph type="title"/>
          </p:nvPr>
        </p:nvSpPr>
        <p:spPr>
          <a:xfrm>
            <a:off x="355601" y="485120"/>
            <a:ext cx="9349715"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2400"/>
              <a:buFont typeface="Work Sans"/>
              <a:buNone/>
              <a:defRPr sz="2400" b="1">
                <a:solidFill>
                  <a:schemeClr val="dk1"/>
                </a:solidFill>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g2854fb4cf62_1_16"/>
          <p:cNvSpPr txBox="1"/>
          <p:nvPr/>
        </p:nvSpPr>
        <p:spPr>
          <a:xfrm>
            <a:off x="11929963" y="6458366"/>
            <a:ext cx="141064" cy="276999"/>
          </a:xfrm>
          <a:prstGeom prst="rect">
            <a:avLst/>
          </a:prstGeom>
          <a:noFill/>
          <a:ln>
            <a:noFill/>
          </a:ln>
        </p:spPr>
        <p:txBody>
          <a:bodyPr spcFirstLastPara="1" wrap="square" lIns="0" tIns="0" rIns="0" bIns="0" anchor="b" anchorCtr="0">
            <a:spAutoFit/>
          </a:bodyPr>
          <a:lstStyle/>
          <a:p>
            <a:pPr marL="0" marR="0" lvl="0" indent="0" algn="r" rtl="0">
              <a:spcBef>
                <a:spcPts val="0"/>
              </a:spcBef>
              <a:spcAft>
                <a:spcPts val="0"/>
              </a:spcAft>
              <a:buNone/>
            </a:pPr>
            <a:fld id="{00000000-1234-1234-1234-123412341234}" type="slidenum">
              <a:rPr lang="en-US" sz="900" b="0">
                <a:solidFill>
                  <a:schemeClr val="dk1"/>
                </a:solidFill>
                <a:latin typeface="Work Sans"/>
                <a:ea typeface="Work Sans"/>
                <a:cs typeface="Work Sans"/>
                <a:sym typeface="Work Sans"/>
              </a:rPr>
              <a:pPr marL="0" marR="0" lvl="0" indent="0" algn="r" rtl="0">
                <a:spcBef>
                  <a:spcPts val="0"/>
                </a:spcBef>
                <a:spcAft>
                  <a:spcPts val="0"/>
                </a:spcAft>
                <a:buNone/>
              </a:pPr>
              <a:t>‹#›</a:t>
            </a:fld>
            <a:endParaRPr sz="900" b="0">
              <a:solidFill>
                <a:schemeClr val="dk1"/>
              </a:solidFill>
              <a:latin typeface="Work Sans"/>
              <a:ea typeface="Work Sans"/>
              <a:cs typeface="Work Sans"/>
              <a:sym typeface="Work Sans"/>
            </a:endParaRPr>
          </a:p>
        </p:txBody>
      </p:sp>
      <p:sp>
        <p:nvSpPr>
          <p:cNvPr id="92" name="Google Shape;92;g2854fb4cf62_1_16"/>
          <p:cNvSpPr/>
          <p:nvPr/>
        </p:nvSpPr>
        <p:spPr>
          <a:xfrm>
            <a:off x="-724277" y="1118864"/>
            <a:ext cx="452673" cy="452673"/>
          </a:xfrm>
          <a:prstGeom prst="rect">
            <a:avLst/>
          </a:prstGeom>
          <a:solidFill>
            <a:srgbClr val="542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3" name="Google Shape;93;g2854fb4cf62_1_16"/>
          <p:cNvSpPr/>
          <p:nvPr/>
        </p:nvSpPr>
        <p:spPr>
          <a:xfrm>
            <a:off x="-724277" y="485121"/>
            <a:ext cx="452673" cy="452673"/>
          </a:xfrm>
          <a:prstGeom prst="rect">
            <a:avLst/>
          </a:prstGeom>
          <a:solidFill>
            <a:srgbClr val="6BC2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Work Sans"/>
              <a:ea typeface="Work Sans"/>
              <a:cs typeface="Work Sans"/>
              <a:sym typeface="Work Sans"/>
            </a:endParaRPr>
          </a:p>
        </p:txBody>
      </p:sp>
      <p:sp>
        <p:nvSpPr>
          <p:cNvPr id="94" name="Google Shape;94;g2854fb4cf62_1_16"/>
          <p:cNvSpPr txBox="1">
            <a:spLocks noGrp="1"/>
          </p:cNvSpPr>
          <p:nvPr>
            <p:ph type="body" idx="1"/>
          </p:nvPr>
        </p:nvSpPr>
        <p:spPr>
          <a:xfrm>
            <a:off x="355601" y="1198249"/>
            <a:ext cx="9349715" cy="330689"/>
          </a:xfrm>
          <a:prstGeom prst="rect">
            <a:avLst/>
          </a:prstGeom>
          <a:noFill/>
          <a:ln>
            <a:noFill/>
          </a:ln>
        </p:spPr>
        <p:txBody>
          <a:bodyPr spcFirstLastPara="1" wrap="square" lIns="0" tIns="0" rIns="0" bIns="0" anchor="t" anchorCtr="0">
            <a:spAutoFit/>
          </a:bodyPr>
          <a:lstStyle>
            <a:lvl1pPr marL="457178" lvl="0" indent="-228589" algn="l">
              <a:lnSpc>
                <a:spcPct val="90000"/>
              </a:lnSpc>
              <a:spcBef>
                <a:spcPts val="1000"/>
              </a:spcBef>
              <a:spcAft>
                <a:spcPts val="0"/>
              </a:spcAft>
              <a:buSzPts val="1750"/>
              <a:buNone/>
              <a:defRPr sz="1400" i="1">
                <a:solidFill>
                  <a:schemeClr val="dk1"/>
                </a:solidFill>
              </a:defRPr>
            </a:lvl1pPr>
            <a:lvl2pPr marL="914354" lvl="1" indent="-228589" algn="l">
              <a:lnSpc>
                <a:spcPct val="90000"/>
              </a:lnSpc>
              <a:spcBef>
                <a:spcPts val="500"/>
              </a:spcBef>
              <a:spcAft>
                <a:spcPts val="0"/>
              </a:spcAft>
              <a:buClr>
                <a:schemeClr val="dk2"/>
              </a:buClr>
              <a:buSzPts val="3000"/>
              <a:buNone/>
              <a:defRPr/>
            </a:lvl2pPr>
            <a:lvl3pPr marL="1371532" lvl="2" indent="-342882" algn="l">
              <a:lnSpc>
                <a:spcPct val="90000"/>
              </a:lnSpc>
              <a:spcBef>
                <a:spcPts val="500"/>
              </a:spcBef>
              <a:spcAft>
                <a:spcPts val="0"/>
              </a:spcAft>
              <a:buClr>
                <a:schemeClr val="dk2"/>
              </a:buClr>
              <a:buSzPts val="1800"/>
              <a:buChar char="•"/>
              <a:defRPr/>
            </a:lvl3pPr>
            <a:lvl4pPr marL="1828709" lvl="3" indent="-342882" algn="l">
              <a:lnSpc>
                <a:spcPct val="90000"/>
              </a:lnSpc>
              <a:spcBef>
                <a:spcPts val="500"/>
              </a:spcBef>
              <a:spcAft>
                <a:spcPts val="0"/>
              </a:spcAft>
              <a:buClr>
                <a:schemeClr val="dk2"/>
              </a:buClr>
              <a:buSzPts val="1800"/>
              <a:buChar char="•"/>
              <a:defRPr/>
            </a:lvl4pPr>
            <a:lvl5pPr marL="2285886" lvl="4" indent="-342882" algn="l">
              <a:lnSpc>
                <a:spcPct val="90000"/>
              </a:lnSpc>
              <a:spcBef>
                <a:spcPts val="500"/>
              </a:spcBef>
              <a:spcAft>
                <a:spcPts val="0"/>
              </a:spcAft>
              <a:buClr>
                <a:schemeClr val="dk2"/>
              </a:buClr>
              <a:buSzPts val="1800"/>
              <a:buChar char="•"/>
              <a:defRPr/>
            </a:lvl5pPr>
            <a:lvl6pPr marL="2743062" lvl="5" indent="-342882" algn="l">
              <a:lnSpc>
                <a:spcPct val="90000"/>
              </a:lnSpc>
              <a:spcBef>
                <a:spcPts val="500"/>
              </a:spcBef>
              <a:spcAft>
                <a:spcPts val="0"/>
              </a:spcAft>
              <a:buClr>
                <a:schemeClr val="dk1"/>
              </a:buClr>
              <a:buSzPts val="1800"/>
              <a:buChar char="•"/>
              <a:defRPr/>
            </a:lvl6pPr>
            <a:lvl7pPr marL="3200240" lvl="6" indent="-342882" algn="l">
              <a:lnSpc>
                <a:spcPct val="90000"/>
              </a:lnSpc>
              <a:spcBef>
                <a:spcPts val="500"/>
              </a:spcBef>
              <a:spcAft>
                <a:spcPts val="0"/>
              </a:spcAft>
              <a:buClr>
                <a:schemeClr val="dk1"/>
              </a:buClr>
              <a:buSzPts val="1800"/>
              <a:buChar char="•"/>
              <a:defRPr/>
            </a:lvl7pPr>
            <a:lvl8pPr marL="3657418" lvl="7" indent="-342882" algn="l">
              <a:lnSpc>
                <a:spcPct val="90000"/>
              </a:lnSpc>
              <a:spcBef>
                <a:spcPts val="500"/>
              </a:spcBef>
              <a:spcAft>
                <a:spcPts val="0"/>
              </a:spcAft>
              <a:buClr>
                <a:schemeClr val="dk1"/>
              </a:buClr>
              <a:buSzPts val="1800"/>
              <a:buChar char="•"/>
              <a:defRPr/>
            </a:lvl8pPr>
            <a:lvl9pPr marL="4114594" lvl="8" indent="-342882"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0744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AE906-2D2D-D679-A67A-D31BF907BE2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A4578FA-BED0-6F7D-D5AB-EC56281CBBC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F812971-4B10-1FC4-A5BB-65B41008360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E8593A86-BFFA-E3C1-C227-C2E85CD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5852B-60A1-B3C4-4548-397736D9704C}"/>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9611746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10"/>
        <p:cNvGrpSpPr/>
        <p:nvPr/>
      </p:nvGrpSpPr>
      <p:grpSpPr>
        <a:xfrm>
          <a:off x="0" y="0"/>
          <a:ext cx="0" cy="0"/>
          <a:chOff x="0" y="0"/>
          <a:chExt cx="0" cy="0"/>
        </a:xfrm>
      </p:grpSpPr>
    </p:spTree>
    <p:extLst>
      <p:ext uri="{BB962C8B-B14F-4D97-AF65-F5344CB8AC3E}">
        <p14:creationId xmlns:p14="http://schemas.microsoft.com/office/powerpoint/2010/main" val="1638034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Light">
  <p:cSld name="Light">
    <p:bg>
      <p:bgPr>
        <a:solidFill>
          <a:srgbClr val="FFFFFF"/>
        </a:solidFill>
        <a:effectLst/>
      </p:bgPr>
    </p:bg>
    <p:spTree>
      <p:nvGrpSpPr>
        <p:cNvPr id="1" name="Shape 15"/>
        <p:cNvGrpSpPr/>
        <p:nvPr/>
      </p:nvGrpSpPr>
      <p:grpSpPr>
        <a:xfrm>
          <a:off x="0" y="0"/>
          <a:ext cx="0" cy="0"/>
          <a:chOff x="0" y="0"/>
          <a:chExt cx="0" cy="0"/>
        </a:xfrm>
      </p:grpSpPr>
      <p:sp>
        <p:nvSpPr>
          <p:cNvPr id="16" name="Google Shape;16;p37"/>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4E45E4"/>
          </a:solidFill>
          <a:ln>
            <a:noFill/>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7" name="Google Shape;17;p37"/>
          <p:cNvSpPr/>
          <p:nvPr/>
        </p:nvSpPr>
        <p:spPr>
          <a:xfrm>
            <a:off x="11783438" y="6483956"/>
            <a:ext cx="232001" cy="232003"/>
          </a:xfrm>
          <a:prstGeom prst="ellipse">
            <a:avLst/>
          </a:prstGeom>
          <a:solidFill>
            <a:srgbClr val="FFFFFF"/>
          </a:solidFill>
          <a:ln w="9525" cap="flat" cmpd="sng">
            <a:solidFill>
              <a:srgbClr val="5403DE"/>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377" rtl="0" eaLnBrk="1" fontAlgn="auto" latinLnBrk="0" hangingPunct="1">
              <a:lnSpc>
                <a:spcPct val="100000"/>
              </a:lnSpc>
              <a:spcBef>
                <a:spcPts val="0"/>
              </a:spcBef>
              <a:spcAft>
                <a:spcPts val="0"/>
              </a:spcAft>
              <a:buClr>
                <a:srgbClr val="FFFFFF"/>
              </a:buClr>
              <a:buSzPts val="2000"/>
              <a:buFont typeface="Helvetica Neue"/>
              <a:buNone/>
              <a:tabLst/>
              <a:defRPr/>
            </a:pPr>
            <a:endParaRPr kumimoji="0" sz="2000" b="1" i="0" u="none" strike="noStrike" kern="1200" cap="none" spc="0" normalizeH="0" baseline="0" noProof="0">
              <a:ln>
                <a:noFill/>
              </a:ln>
              <a:solidFill>
                <a:srgbClr val="000000"/>
              </a:solidFill>
              <a:effectLst/>
              <a:uLnTx/>
              <a:uFillTx/>
              <a:latin typeface="Helvetica Neue"/>
              <a:ea typeface="Helvetica Neue"/>
              <a:cs typeface="Helvetica Neue"/>
              <a:sym typeface="Helvetica Neue"/>
            </a:endParaRPr>
          </a:p>
        </p:txBody>
      </p:sp>
      <p:sp>
        <p:nvSpPr>
          <p:cNvPr id="18" name="Google Shape;18;p37"/>
          <p:cNvSpPr txBox="1">
            <a:spLocks noGrp="1"/>
          </p:cNvSpPr>
          <p:nvPr>
            <p:ph type="sldNum" idx="12"/>
          </p:nvPr>
        </p:nvSpPr>
        <p:spPr>
          <a:xfrm>
            <a:off x="11814399" y="6451199"/>
            <a:ext cx="170079" cy="29751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272727"/>
              </a:buClr>
              <a:buSzPts val="800"/>
              <a:buFont typeface="Arial"/>
              <a:buNone/>
              <a:defRPr sz="800">
                <a:solidFill>
                  <a:srgbClr val="272727"/>
                </a:solidFill>
              </a:defRPr>
            </a:lvl1pPr>
            <a:lvl2pPr marL="0" lvl="1" indent="0" algn="ctr">
              <a:lnSpc>
                <a:spcPct val="100000"/>
              </a:lnSpc>
              <a:spcBef>
                <a:spcPts val="0"/>
              </a:spcBef>
              <a:spcAft>
                <a:spcPts val="0"/>
              </a:spcAft>
              <a:buClr>
                <a:srgbClr val="272727"/>
              </a:buClr>
              <a:buSzPts val="800"/>
              <a:buFont typeface="Arial"/>
              <a:buNone/>
              <a:defRPr sz="800">
                <a:solidFill>
                  <a:srgbClr val="272727"/>
                </a:solidFill>
              </a:defRPr>
            </a:lvl2pPr>
            <a:lvl3pPr marL="0" lvl="2" indent="0" algn="ctr">
              <a:lnSpc>
                <a:spcPct val="100000"/>
              </a:lnSpc>
              <a:spcBef>
                <a:spcPts val="0"/>
              </a:spcBef>
              <a:spcAft>
                <a:spcPts val="0"/>
              </a:spcAft>
              <a:buClr>
                <a:srgbClr val="272727"/>
              </a:buClr>
              <a:buSzPts val="800"/>
              <a:buFont typeface="Arial"/>
              <a:buNone/>
              <a:defRPr sz="800">
                <a:solidFill>
                  <a:srgbClr val="272727"/>
                </a:solidFill>
              </a:defRPr>
            </a:lvl3pPr>
            <a:lvl4pPr marL="0" lvl="3" indent="0" algn="ctr">
              <a:lnSpc>
                <a:spcPct val="100000"/>
              </a:lnSpc>
              <a:spcBef>
                <a:spcPts val="0"/>
              </a:spcBef>
              <a:spcAft>
                <a:spcPts val="0"/>
              </a:spcAft>
              <a:buClr>
                <a:srgbClr val="272727"/>
              </a:buClr>
              <a:buSzPts val="800"/>
              <a:buFont typeface="Arial"/>
              <a:buNone/>
              <a:defRPr sz="800">
                <a:solidFill>
                  <a:srgbClr val="272727"/>
                </a:solidFill>
              </a:defRPr>
            </a:lvl4pPr>
            <a:lvl5pPr marL="0" lvl="4" indent="0" algn="ctr">
              <a:lnSpc>
                <a:spcPct val="100000"/>
              </a:lnSpc>
              <a:spcBef>
                <a:spcPts val="0"/>
              </a:spcBef>
              <a:spcAft>
                <a:spcPts val="0"/>
              </a:spcAft>
              <a:buClr>
                <a:srgbClr val="272727"/>
              </a:buClr>
              <a:buSzPts val="800"/>
              <a:buFont typeface="Arial"/>
              <a:buNone/>
              <a:defRPr sz="800">
                <a:solidFill>
                  <a:srgbClr val="272727"/>
                </a:solidFill>
              </a:defRPr>
            </a:lvl5pPr>
            <a:lvl6pPr marL="0" lvl="5" indent="0" algn="ctr">
              <a:lnSpc>
                <a:spcPct val="100000"/>
              </a:lnSpc>
              <a:spcBef>
                <a:spcPts val="0"/>
              </a:spcBef>
              <a:spcAft>
                <a:spcPts val="0"/>
              </a:spcAft>
              <a:buClr>
                <a:srgbClr val="272727"/>
              </a:buClr>
              <a:buSzPts val="800"/>
              <a:buFont typeface="Arial"/>
              <a:buNone/>
              <a:defRPr sz="800">
                <a:solidFill>
                  <a:srgbClr val="272727"/>
                </a:solidFill>
              </a:defRPr>
            </a:lvl6pPr>
            <a:lvl7pPr marL="0" lvl="6" indent="0" algn="ctr">
              <a:lnSpc>
                <a:spcPct val="100000"/>
              </a:lnSpc>
              <a:spcBef>
                <a:spcPts val="0"/>
              </a:spcBef>
              <a:spcAft>
                <a:spcPts val="0"/>
              </a:spcAft>
              <a:buClr>
                <a:srgbClr val="272727"/>
              </a:buClr>
              <a:buSzPts val="800"/>
              <a:buFont typeface="Arial"/>
              <a:buNone/>
              <a:defRPr sz="800">
                <a:solidFill>
                  <a:srgbClr val="272727"/>
                </a:solidFill>
              </a:defRPr>
            </a:lvl7pPr>
            <a:lvl8pPr marL="0" lvl="7" indent="0" algn="ctr">
              <a:lnSpc>
                <a:spcPct val="100000"/>
              </a:lnSpc>
              <a:spcBef>
                <a:spcPts val="0"/>
              </a:spcBef>
              <a:spcAft>
                <a:spcPts val="0"/>
              </a:spcAft>
              <a:buClr>
                <a:srgbClr val="272727"/>
              </a:buClr>
              <a:buSzPts val="800"/>
              <a:buFont typeface="Arial"/>
              <a:buNone/>
              <a:defRPr sz="800">
                <a:solidFill>
                  <a:srgbClr val="272727"/>
                </a:solidFill>
              </a:defRPr>
            </a:lvl8pPr>
            <a:lvl9pPr marL="0" lvl="8" indent="0" algn="ctr">
              <a:lnSpc>
                <a:spcPct val="100000"/>
              </a:lnSpc>
              <a:spcBef>
                <a:spcPts val="0"/>
              </a:spcBef>
              <a:spcAft>
                <a:spcPts val="0"/>
              </a:spcAft>
              <a:buClr>
                <a:srgbClr val="272727"/>
              </a:buClr>
              <a:buSzPts val="800"/>
              <a:buFont typeface="Arial"/>
              <a:buNone/>
              <a:defRPr sz="800">
                <a:solidFill>
                  <a:srgbClr val="272727"/>
                </a:solidFill>
              </a:defRPr>
            </a:lvl9pPr>
          </a:lstStyle>
          <a:p>
            <a:pPr defTabSz="914377"/>
            <a:fld id="{00000000-1234-1234-1234-123412341234}" type="slidenum">
              <a:rPr lang="en-US" smtClean="0"/>
              <a:pPr defTabSz="914377"/>
              <a:t>‹#›</a:t>
            </a:fld>
            <a:endParaRPr lang="en-US"/>
          </a:p>
        </p:txBody>
      </p:sp>
      <p:sp>
        <p:nvSpPr>
          <p:cNvPr id="19" name="Google Shape;19;p37"/>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defTabSz="914377" rtl="0" eaLnBrk="1" fontAlgn="auto" latinLnBrk="0" hangingPunct="1">
              <a:lnSpc>
                <a:spcPct val="100000"/>
              </a:lnSpc>
              <a:spcBef>
                <a:spcPts val="0"/>
              </a:spcBef>
              <a:spcAft>
                <a:spcPts val="0"/>
              </a:spcAft>
              <a:buClr>
                <a:srgbClr val="272727"/>
              </a:buClr>
              <a:buSzPts val="900"/>
              <a:buFont typeface="Arial"/>
              <a:buNone/>
              <a:tabLst/>
              <a:defRPr/>
            </a:pPr>
            <a:r>
              <a:rPr kumimoji="0" lang="en-US" sz="900" b="0" i="0" u="none" strike="noStrike" kern="1200" cap="none" spc="0" normalizeH="0" baseline="0" noProof="0">
                <a:ln>
                  <a:noFill/>
                </a:ln>
                <a:solidFill>
                  <a:srgbClr val="272727"/>
                </a:solidFill>
                <a:effectLst/>
                <a:uLnTx/>
                <a:uFillTx/>
                <a:latin typeface="Arial"/>
                <a:ea typeface="Arial"/>
                <a:cs typeface="Arial"/>
                <a:sym typeface="Arial"/>
              </a:rPr>
              <a:t>Private &amp; Confidential</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 name="Google Shape;20;p37" descr="pasted-movie.png"/>
          <p:cNvPicPr preferRelativeResize="0"/>
          <p:nvPr/>
        </p:nvPicPr>
        <p:blipFill rotWithShape="1">
          <a:blip r:embed="rId2">
            <a:alphaModFix/>
          </a:blip>
          <a:srcRect r="83605"/>
          <a:stretch/>
        </p:blipFill>
        <p:spPr>
          <a:xfrm>
            <a:off x="11771332" y="122773"/>
            <a:ext cx="262547" cy="318005"/>
          </a:xfrm>
          <a:prstGeom prst="rect">
            <a:avLst/>
          </a:prstGeom>
          <a:noFill/>
          <a:ln>
            <a:noFill/>
          </a:ln>
        </p:spPr>
      </p:pic>
    </p:spTree>
    <p:extLst>
      <p:ext uri="{BB962C8B-B14F-4D97-AF65-F5344CB8AC3E}">
        <p14:creationId xmlns:p14="http://schemas.microsoft.com/office/powerpoint/2010/main" val="33909172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99651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Dark">
  <p:cSld name="Dark">
    <p:spTree>
      <p:nvGrpSpPr>
        <p:cNvPr id="1" name="Shape 26"/>
        <p:cNvGrpSpPr/>
        <p:nvPr/>
      </p:nvGrpSpPr>
      <p:grpSpPr>
        <a:xfrm>
          <a:off x="0" y="0"/>
          <a:ext cx="0" cy="0"/>
          <a:chOff x="0" y="0"/>
          <a:chExt cx="0" cy="0"/>
        </a:xfrm>
      </p:grpSpPr>
      <p:sp>
        <p:nvSpPr>
          <p:cNvPr id="27" name="Google Shape;27;p39"/>
          <p:cNvSpPr txBox="1">
            <a:spLocks noGrp="1"/>
          </p:cNvSpPr>
          <p:nvPr>
            <p:ph type="sldNum" idx="12"/>
          </p:nvPr>
        </p:nvSpPr>
        <p:spPr>
          <a:xfrm>
            <a:off x="11806463" y="6512753"/>
            <a:ext cx="185948" cy="174407"/>
          </a:xfrm>
          <a:prstGeom prst="rect">
            <a:avLst/>
          </a:prstGeom>
          <a:noFill/>
          <a:ln>
            <a:noFill/>
          </a:ln>
        </p:spPr>
        <p:txBody>
          <a:bodyPr spcFirstLastPara="1" wrap="square" lIns="25400" tIns="25400" rIns="25400" bIns="25400" anchor="ctr" anchorCtr="0">
            <a:spAutoFit/>
          </a:bodyPr>
          <a:lstStyle>
            <a:lvl1pPr marL="0" lvl="0"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1pPr>
            <a:lvl2pPr marL="0" lvl="1"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2pPr>
            <a:lvl3pPr marL="0" lvl="2"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3pPr>
            <a:lvl4pPr marL="0" lvl="3"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4pPr>
            <a:lvl5pPr marL="0" lvl="4"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5pPr>
            <a:lvl6pPr marL="0" lvl="5"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6pPr>
            <a:lvl7pPr marL="0" lvl="6"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7pPr>
            <a:lvl8pPr marL="0" lvl="7"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8pPr>
            <a:lvl9pPr marL="0" lvl="8" indent="0" algn="ctr">
              <a:lnSpc>
                <a:spcPct val="100000"/>
              </a:lnSpc>
              <a:spcBef>
                <a:spcPts val="0"/>
              </a:spcBef>
              <a:spcAft>
                <a:spcPts val="0"/>
              </a:spcAft>
              <a:buClr>
                <a:srgbClr val="FFFFFF"/>
              </a:buClr>
              <a:buSzPts val="800"/>
              <a:buFont typeface="Arial"/>
              <a:buNone/>
              <a:defRPr sz="8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379946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pic>
        <p:nvPicPr>
          <p:cNvPr id="5" name="Picture 4" descr="A blue and white rectangle&#10;&#10;Description automatically generated">
            <a:extLst>
              <a:ext uri="{FF2B5EF4-FFF2-40B4-BE49-F238E27FC236}">
                <a16:creationId xmlns:a16="http://schemas.microsoft.com/office/drawing/2014/main" id="{BC57CED0-2E8B-C5EF-7E62-E1EF75C9B90B}"/>
              </a:ext>
            </a:extLst>
          </p:cNvPr>
          <p:cNvPicPr>
            <a:picLocks noChangeAspect="1"/>
          </p:cNvPicPr>
          <p:nvPr userDrawn="1"/>
        </p:nvPicPr>
        <p:blipFill rotWithShape="1">
          <a:blip r:embed="rId2"/>
          <a:srcRect b="7065"/>
          <a:stretch/>
        </p:blipFill>
        <p:spPr>
          <a:xfrm>
            <a:off x="0" y="670"/>
            <a:ext cx="12192000" cy="6372213"/>
          </a:xfrm>
          <a:prstGeom prst="rect">
            <a:avLst/>
          </a:prstGeom>
        </p:spPr>
      </p:pic>
      <p:sp>
        <p:nvSpPr>
          <p:cNvPr id="11" name="Title 1">
            <a:extLst>
              <a:ext uri="{FF2B5EF4-FFF2-40B4-BE49-F238E27FC236}">
                <a16:creationId xmlns:a16="http://schemas.microsoft.com/office/drawing/2014/main" id="{DE35194F-047E-4672-92B0-1DD6429AAAE5}"/>
              </a:ext>
            </a:extLst>
          </p:cNvPr>
          <p:cNvSpPr>
            <a:spLocks noGrp="1"/>
          </p:cNvSpPr>
          <p:nvPr>
            <p:ph type="title"/>
          </p:nvPr>
        </p:nvSpPr>
        <p:spPr>
          <a:xfrm>
            <a:off x="355601" y="485119"/>
            <a:ext cx="9349715" cy="332399"/>
          </a:xfrm>
        </p:spPr>
        <p:txBody>
          <a:bodyPr/>
          <a:lstStyle>
            <a:lvl1pPr>
              <a:defRPr sz="2400" b="1" spc="0">
                <a:solidFill>
                  <a:schemeClr val="tx1"/>
                </a:solidFill>
                <a:latin typeface="Work Sans" pitchFamily="2" charset="0"/>
              </a:defRPr>
            </a:lvl1pPr>
          </a:lstStyle>
          <a:p>
            <a:endParaRPr lang="en-US"/>
          </a:p>
        </p:txBody>
      </p:sp>
      <p:sp>
        <p:nvSpPr>
          <p:cNvPr id="6" name="TextBox 5">
            <a:extLst>
              <a:ext uri="{FF2B5EF4-FFF2-40B4-BE49-F238E27FC236}">
                <a16:creationId xmlns:a16="http://schemas.microsoft.com/office/drawing/2014/main" id="{AFDB19AC-7D9C-2D37-C49B-EDAF876D99F4}"/>
              </a:ext>
            </a:extLst>
          </p:cNvPr>
          <p:cNvSpPr txBox="1"/>
          <p:nvPr userDrawn="1"/>
        </p:nvSpPr>
        <p:spPr>
          <a:xfrm>
            <a:off x="11936375" y="6596867"/>
            <a:ext cx="134652" cy="138499"/>
          </a:xfrm>
          <a:prstGeom prst="rect">
            <a:avLst/>
          </a:prstGeom>
          <a:noFill/>
        </p:spPr>
        <p:txBody>
          <a:bodyPr wrap="none" lIns="0" tIns="0" rIns="0" bIns="0" rtlCol="0" anchor="b" anchorCtr="0">
            <a:spAutoFit/>
          </a:bodyPr>
          <a:lstStyle/>
          <a:p>
            <a:pPr algn="r"/>
            <a:fld id="{8305CF0B-3D2A-4E1E-8626-5D9278EAC7AA}" type="slidenum">
              <a:rPr lang="en-US" sz="900" b="0" smtClean="0">
                <a:latin typeface="+mn-lt"/>
              </a:rPr>
              <a:pPr algn="r"/>
              <a:t>‹#›</a:t>
            </a:fld>
            <a:endParaRPr lang="en-US" sz="900" b="0">
              <a:latin typeface="+mn-lt"/>
            </a:endParaRPr>
          </a:p>
        </p:txBody>
      </p:sp>
      <p:sp>
        <p:nvSpPr>
          <p:cNvPr id="2" name="Rectangle 1">
            <a:extLst>
              <a:ext uri="{FF2B5EF4-FFF2-40B4-BE49-F238E27FC236}">
                <a16:creationId xmlns:a16="http://schemas.microsoft.com/office/drawing/2014/main" id="{1595D1E6-C31D-1278-A807-F25E74DB3BC0}"/>
              </a:ext>
            </a:extLst>
          </p:cNvPr>
          <p:cNvSpPr/>
          <p:nvPr userDrawn="1"/>
        </p:nvSpPr>
        <p:spPr>
          <a:xfrm>
            <a:off x="-724277" y="1118862"/>
            <a:ext cx="452673" cy="452673"/>
          </a:xfrm>
          <a:prstGeom prst="rect">
            <a:avLst/>
          </a:prstGeom>
          <a:solidFill>
            <a:srgbClr val="542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3" name="Rectangle 2">
            <a:extLst>
              <a:ext uri="{FF2B5EF4-FFF2-40B4-BE49-F238E27FC236}">
                <a16:creationId xmlns:a16="http://schemas.microsoft.com/office/drawing/2014/main" id="{3F15A488-345F-0CA0-4BC4-53CE02F1E0A9}"/>
              </a:ext>
            </a:extLst>
          </p:cNvPr>
          <p:cNvSpPr/>
          <p:nvPr userDrawn="1"/>
        </p:nvSpPr>
        <p:spPr>
          <a:xfrm>
            <a:off x="-724277" y="485119"/>
            <a:ext cx="452673" cy="452673"/>
          </a:xfrm>
          <a:prstGeom prst="rect">
            <a:avLst/>
          </a:prstGeom>
          <a:solidFill>
            <a:srgbClr val="6BC2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sp>
        <p:nvSpPr>
          <p:cNvPr id="7" name="Text Placeholder 6">
            <a:extLst>
              <a:ext uri="{FF2B5EF4-FFF2-40B4-BE49-F238E27FC236}">
                <a16:creationId xmlns:a16="http://schemas.microsoft.com/office/drawing/2014/main" id="{6939A817-D707-F8EF-B413-9E3644535F02}"/>
              </a:ext>
            </a:extLst>
          </p:cNvPr>
          <p:cNvSpPr>
            <a:spLocks noGrp="1"/>
          </p:cNvSpPr>
          <p:nvPr>
            <p:ph type="body" sz="quarter" idx="10"/>
          </p:nvPr>
        </p:nvSpPr>
        <p:spPr>
          <a:xfrm>
            <a:off x="355600" y="1198247"/>
            <a:ext cx="9349715" cy="193899"/>
          </a:xfrm>
        </p:spPr>
        <p:txBody>
          <a:bodyPr lIns="0" tIns="0" rIns="0" bIns="0">
            <a:spAutoFit/>
          </a:bodyPr>
          <a:lstStyle>
            <a:lvl1pPr marL="0" indent="0">
              <a:buNone/>
              <a:defRPr sz="1400" i="1">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40306176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61620" y="166052"/>
            <a:ext cx="11621800" cy="49244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sz="3200" b="0" i="0">
                <a:solidFill>
                  <a:srgbClr val="030407"/>
                </a:solidFill>
                <a:latin typeface="Calibri"/>
                <a:ea typeface="Calibri"/>
                <a:cs typeface="Calibri"/>
                <a:sym typeface="Calibri"/>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6" name="Google Shape;116;p18"/>
          <p:cNvSpPr txBox="1">
            <a:spLocks noGrp="1"/>
          </p:cNvSpPr>
          <p:nvPr>
            <p:ph type="body" idx="1"/>
          </p:nvPr>
        </p:nvSpPr>
        <p:spPr>
          <a:xfrm>
            <a:off x="609600" y="1577340"/>
            <a:ext cx="10972800" cy="415498"/>
          </a:xfrm>
          <a:prstGeom prst="rect">
            <a:avLst/>
          </a:prstGeom>
          <a:noFill/>
          <a:ln>
            <a:noFill/>
          </a:ln>
        </p:spPr>
        <p:txBody>
          <a:bodyPr spcFirstLastPara="1" wrap="square" lIns="0" tIns="0" rIns="0" bIns="0" anchor="t" anchorCtr="0">
            <a:spAutoFit/>
          </a:bodyPr>
          <a:lstStyle>
            <a:lvl1pPr marL="304815" lvl="0" indent="-152408" algn="l">
              <a:spcBef>
                <a:spcPts val="0"/>
              </a:spcBef>
              <a:spcAft>
                <a:spcPts val="0"/>
              </a:spcAft>
              <a:buSzPts val="2100"/>
              <a:buNone/>
              <a:defRPr/>
            </a:lvl1pPr>
            <a:lvl2pPr marL="609630" lvl="1" indent="-152408" algn="l">
              <a:spcBef>
                <a:spcPts val="0"/>
              </a:spcBef>
              <a:spcAft>
                <a:spcPts val="0"/>
              </a:spcAft>
              <a:buSzPts val="2100"/>
              <a:buNone/>
              <a:defRPr/>
            </a:lvl2pPr>
            <a:lvl3pPr marL="914446" lvl="2" indent="-152408" algn="l">
              <a:spcBef>
                <a:spcPts val="0"/>
              </a:spcBef>
              <a:spcAft>
                <a:spcPts val="0"/>
              </a:spcAft>
              <a:buSzPts val="2100"/>
              <a:buNone/>
              <a:defRPr/>
            </a:lvl3pPr>
            <a:lvl4pPr marL="1219261" lvl="3" indent="-152408" algn="l">
              <a:spcBef>
                <a:spcPts val="0"/>
              </a:spcBef>
              <a:spcAft>
                <a:spcPts val="0"/>
              </a:spcAft>
              <a:buSzPts val="2100"/>
              <a:buNone/>
              <a:defRPr/>
            </a:lvl4pPr>
            <a:lvl5pPr marL="1524076" lvl="4" indent="-152408" algn="l">
              <a:spcBef>
                <a:spcPts val="0"/>
              </a:spcBef>
              <a:spcAft>
                <a:spcPts val="0"/>
              </a:spcAft>
              <a:buSzPts val="2100"/>
              <a:buNone/>
              <a:defRPr/>
            </a:lvl5pPr>
            <a:lvl6pPr marL="1828891" lvl="5" indent="-152408" algn="l">
              <a:spcBef>
                <a:spcPts val="0"/>
              </a:spcBef>
              <a:spcAft>
                <a:spcPts val="0"/>
              </a:spcAft>
              <a:buSzPts val="2100"/>
              <a:buNone/>
              <a:defRPr/>
            </a:lvl6pPr>
            <a:lvl7pPr marL="2133707" lvl="6" indent="-152408" algn="l">
              <a:spcBef>
                <a:spcPts val="0"/>
              </a:spcBef>
              <a:spcAft>
                <a:spcPts val="0"/>
              </a:spcAft>
              <a:buSzPts val="2100"/>
              <a:buNone/>
              <a:defRPr/>
            </a:lvl7pPr>
            <a:lvl8pPr marL="2438522" lvl="7" indent="-152408" algn="l">
              <a:spcBef>
                <a:spcPts val="0"/>
              </a:spcBef>
              <a:spcAft>
                <a:spcPts val="0"/>
              </a:spcAft>
              <a:buSzPts val="2100"/>
              <a:buNone/>
              <a:defRPr/>
            </a:lvl8pPr>
            <a:lvl9pPr marL="2743337" lvl="8" indent="-152408" algn="l">
              <a:spcBef>
                <a:spcPts val="0"/>
              </a:spcBef>
              <a:spcAft>
                <a:spcPts val="0"/>
              </a:spcAft>
              <a:buSzPts val="2100"/>
              <a:buNone/>
              <a:defRPr/>
            </a:lvl9pPr>
          </a:lstStyle>
          <a:p>
            <a:endParaRPr/>
          </a:p>
        </p:txBody>
      </p:sp>
      <p:sp>
        <p:nvSpPr>
          <p:cNvPr id="117" name="Google Shape;117;p18"/>
          <p:cNvSpPr txBox="1">
            <a:spLocks noGrp="1"/>
          </p:cNvSpPr>
          <p:nvPr>
            <p:ph type="ftr" idx="11"/>
          </p:nvPr>
        </p:nvSpPr>
        <p:spPr>
          <a:xfrm>
            <a:off x="4145280" y="6377940"/>
            <a:ext cx="3901600" cy="276999"/>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8" name="Google Shape;118;p18"/>
          <p:cNvSpPr txBox="1">
            <a:spLocks noGrp="1"/>
          </p:cNvSpPr>
          <p:nvPr>
            <p:ph type="dt" idx="10"/>
          </p:nvPr>
        </p:nvSpPr>
        <p:spPr>
          <a:xfrm>
            <a:off x="609600" y="6377940"/>
            <a:ext cx="280420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2100"/>
              <a:buNone/>
              <a:defRPr>
                <a:solidFill>
                  <a:srgbClr val="888888"/>
                </a:solidFill>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119" name="Google Shape;119;p18"/>
          <p:cNvSpPr txBox="1">
            <a:spLocks noGrp="1"/>
          </p:cNvSpPr>
          <p:nvPr>
            <p:ph type="sldNum" idx="12"/>
          </p:nvPr>
        </p:nvSpPr>
        <p:spPr>
          <a:xfrm>
            <a:off x="11816333" y="6535532"/>
            <a:ext cx="203200" cy="135422"/>
          </a:xfrm>
          <a:prstGeom prst="rect">
            <a:avLst/>
          </a:prstGeom>
          <a:noFill/>
          <a:ln>
            <a:noFill/>
          </a:ln>
        </p:spPr>
        <p:txBody>
          <a:bodyPr spcFirstLastPara="1" wrap="square" lIns="0" tIns="0" rIns="0" bIns="0" anchor="t" anchorCtr="0">
            <a:spAutoFit/>
          </a:bodyPr>
          <a:lstStyle>
            <a:lvl1pPr marL="67737" lvl="0" indent="0">
              <a:lnSpc>
                <a:spcPct val="110000"/>
              </a:lnSpc>
              <a:spcBef>
                <a:spcPts val="0"/>
              </a:spcBef>
              <a:buNone/>
              <a:defRPr sz="800" b="0" i="0">
                <a:solidFill>
                  <a:srgbClr val="272727"/>
                </a:solidFill>
                <a:latin typeface="Calibri"/>
                <a:ea typeface="Calibri"/>
                <a:cs typeface="Calibri"/>
                <a:sym typeface="Calibri"/>
              </a:defRPr>
            </a:lvl1pPr>
            <a:lvl2pPr marL="67737" lvl="1" indent="0">
              <a:lnSpc>
                <a:spcPct val="110000"/>
              </a:lnSpc>
              <a:spcBef>
                <a:spcPts val="0"/>
              </a:spcBef>
              <a:buNone/>
              <a:defRPr sz="800" b="0" i="0">
                <a:solidFill>
                  <a:srgbClr val="272727"/>
                </a:solidFill>
                <a:latin typeface="Calibri"/>
                <a:ea typeface="Calibri"/>
                <a:cs typeface="Calibri"/>
                <a:sym typeface="Calibri"/>
              </a:defRPr>
            </a:lvl2pPr>
            <a:lvl3pPr marL="67737" lvl="2" indent="0">
              <a:lnSpc>
                <a:spcPct val="110000"/>
              </a:lnSpc>
              <a:spcBef>
                <a:spcPts val="0"/>
              </a:spcBef>
              <a:buNone/>
              <a:defRPr sz="800" b="0" i="0">
                <a:solidFill>
                  <a:srgbClr val="272727"/>
                </a:solidFill>
                <a:latin typeface="Calibri"/>
                <a:ea typeface="Calibri"/>
                <a:cs typeface="Calibri"/>
                <a:sym typeface="Calibri"/>
              </a:defRPr>
            </a:lvl3pPr>
            <a:lvl4pPr marL="67737" lvl="3" indent="0">
              <a:lnSpc>
                <a:spcPct val="110000"/>
              </a:lnSpc>
              <a:spcBef>
                <a:spcPts val="0"/>
              </a:spcBef>
              <a:buNone/>
              <a:defRPr sz="800" b="0" i="0">
                <a:solidFill>
                  <a:srgbClr val="272727"/>
                </a:solidFill>
                <a:latin typeface="Calibri"/>
                <a:ea typeface="Calibri"/>
                <a:cs typeface="Calibri"/>
                <a:sym typeface="Calibri"/>
              </a:defRPr>
            </a:lvl4pPr>
            <a:lvl5pPr marL="67737" lvl="4" indent="0">
              <a:lnSpc>
                <a:spcPct val="110000"/>
              </a:lnSpc>
              <a:spcBef>
                <a:spcPts val="0"/>
              </a:spcBef>
              <a:buNone/>
              <a:defRPr sz="800" b="0" i="0">
                <a:solidFill>
                  <a:srgbClr val="272727"/>
                </a:solidFill>
                <a:latin typeface="Calibri"/>
                <a:ea typeface="Calibri"/>
                <a:cs typeface="Calibri"/>
                <a:sym typeface="Calibri"/>
              </a:defRPr>
            </a:lvl5pPr>
            <a:lvl6pPr marL="67737" lvl="5" indent="0">
              <a:lnSpc>
                <a:spcPct val="110000"/>
              </a:lnSpc>
              <a:spcBef>
                <a:spcPts val="0"/>
              </a:spcBef>
              <a:buNone/>
              <a:defRPr sz="800" b="0" i="0">
                <a:solidFill>
                  <a:srgbClr val="272727"/>
                </a:solidFill>
                <a:latin typeface="Calibri"/>
                <a:ea typeface="Calibri"/>
                <a:cs typeface="Calibri"/>
                <a:sym typeface="Calibri"/>
              </a:defRPr>
            </a:lvl6pPr>
            <a:lvl7pPr marL="67737" lvl="6" indent="0">
              <a:lnSpc>
                <a:spcPct val="110000"/>
              </a:lnSpc>
              <a:spcBef>
                <a:spcPts val="0"/>
              </a:spcBef>
              <a:buNone/>
              <a:defRPr sz="800" b="0" i="0">
                <a:solidFill>
                  <a:srgbClr val="272727"/>
                </a:solidFill>
                <a:latin typeface="Calibri"/>
                <a:ea typeface="Calibri"/>
                <a:cs typeface="Calibri"/>
                <a:sym typeface="Calibri"/>
              </a:defRPr>
            </a:lvl7pPr>
            <a:lvl8pPr marL="67737" lvl="7" indent="0">
              <a:lnSpc>
                <a:spcPct val="110000"/>
              </a:lnSpc>
              <a:spcBef>
                <a:spcPts val="0"/>
              </a:spcBef>
              <a:buNone/>
              <a:defRPr sz="800" b="0" i="0">
                <a:solidFill>
                  <a:srgbClr val="272727"/>
                </a:solidFill>
                <a:latin typeface="Calibri"/>
                <a:ea typeface="Calibri"/>
                <a:cs typeface="Calibri"/>
                <a:sym typeface="Calibri"/>
              </a:defRPr>
            </a:lvl8pPr>
            <a:lvl9pPr marL="67737" lvl="8" indent="0">
              <a:lnSpc>
                <a:spcPct val="110000"/>
              </a:lnSpc>
              <a:spcBef>
                <a:spcPts val="0"/>
              </a:spcBef>
              <a:buNone/>
              <a:defRPr sz="800" b="0" i="0">
                <a:solidFill>
                  <a:srgbClr val="272727"/>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770052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9983035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69458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15488553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20526878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560E-3147-06CB-BC0B-7C3B29141A7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6196C4E-B31F-30AF-68DD-DC4D9091B0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4BFD3AE-359C-F42D-BFE3-BCD71C5C81F0}"/>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6BC13C88-7AB4-7D41-E8D7-F28196EA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B373C-0432-F565-F1AD-B004769E817B}"/>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16599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85346615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519616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CE340-2780-6141-8D7B-2B1A925C9B04}" type="datetimeFigureOut">
              <a:rPr lang="en-US" smtClean="0"/>
              <a:t>9/13/25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0447992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414100027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8245364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533571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30602152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Blank" type="tx">
  <p:cSld name="1_Blank">
    <p:bg>
      <p:bgPr>
        <a:solidFill>
          <a:srgbClr val="FFFFFF"/>
        </a:solidFill>
        <a:effectLst/>
      </p:bgPr>
    </p:bg>
    <p:spTree>
      <p:nvGrpSpPr>
        <p:cNvPr id="1" name="Shape 13"/>
        <p:cNvGrpSpPr/>
        <p:nvPr/>
      </p:nvGrpSpPr>
      <p:grpSpPr>
        <a:xfrm>
          <a:off x="0" y="0"/>
          <a:ext cx="0" cy="0"/>
          <a:chOff x="0" y="0"/>
          <a:chExt cx="0" cy="0"/>
        </a:xfrm>
      </p:grpSpPr>
      <p:sp>
        <p:nvSpPr>
          <p:cNvPr id="14" name="Google Shape;14;p36"/>
          <p:cNvSpPr txBox="1">
            <a:spLocks noGrp="1"/>
          </p:cNvSpPr>
          <p:nvPr>
            <p:ph type="sldNum" idx="12"/>
          </p:nvPr>
        </p:nvSpPr>
        <p:spPr>
          <a:xfrm>
            <a:off x="5974084" y="6540501"/>
            <a:ext cx="237483" cy="235962"/>
          </a:xfrm>
          <a:prstGeom prst="rect">
            <a:avLst/>
          </a:prstGeom>
          <a:noFill/>
          <a:ln>
            <a:noFill/>
          </a:ln>
        </p:spPr>
        <p:txBody>
          <a:bodyPr spcFirstLastPara="1" wrap="square" lIns="25400" tIns="25400" rIns="25400" bIns="25400" anchor="t" anchorCtr="0">
            <a:spAutoFit/>
          </a:bodyPr>
          <a:lstStyle>
            <a:lvl1pPr marL="0" lvl="0"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1pPr>
            <a:lvl2pPr marL="0" lvl="1"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2pPr>
            <a:lvl3pPr marL="0" lvl="2"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3pPr>
            <a:lvl4pPr marL="0" lvl="3"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4pPr>
            <a:lvl5pPr marL="0" lvl="4"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5pPr>
            <a:lvl6pPr marL="0" lvl="5"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6pPr>
            <a:lvl7pPr marL="0" lvl="6"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7pPr>
            <a:lvl8pPr marL="0" lvl="7"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8pPr>
            <a:lvl9pPr marL="0" lvl="8" indent="0" algn="ctr">
              <a:lnSpc>
                <a:spcPct val="100000"/>
              </a:lnSpc>
              <a:spcBef>
                <a:spcPts val="0"/>
              </a:spcBef>
              <a:spcAft>
                <a:spcPts val="0"/>
              </a:spcAft>
              <a:buClr>
                <a:srgbClr val="000000"/>
              </a:buClr>
              <a:buSzPts val="1200"/>
              <a:buFont typeface="Open Sans Light"/>
              <a:buNone/>
              <a:defRPr sz="1200" b="0" i="0" u="none" strike="noStrike" cap="none">
                <a:solidFill>
                  <a:srgbClr val="000000"/>
                </a:solidFill>
                <a:latin typeface="Open Sans Light"/>
                <a:ea typeface="Open Sans Light"/>
                <a:cs typeface="Open Sans Light"/>
                <a:sym typeface="Open Sans Light"/>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90455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A59C-6388-3257-C824-0FF9BB55F65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A11EDE-FB60-4EB0-397D-1530E2E7E09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D618BE-CE0C-0DB2-2AED-79185B3084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CABEC61-8265-818D-5018-F5034367EF88}"/>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6" name="Footer Placeholder 5">
            <a:extLst>
              <a:ext uri="{FF2B5EF4-FFF2-40B4-BE49-F238E27FC236}">
                <a16:creationId xmlns:a16="http://schemas.microsoft.com/office/drawing/2014/main" id="{B4D3C504-C3A8-8AF9-E8BB-666D44A86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45B2F0-E572-C0F2-7AEE-CEB58F142EA2}"/>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3987595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EB8CE-167A-736F-DC34-2B0E89F92F3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8CD8D-7B92-D7C9-3C4F-FDD0247A9D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678AD15-0A72-AC44-C0EC-FDE42BA610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CA0EB01-4F65-8371-D57B-359BA11F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1F48FA9-26E3-AB5E-0AE4-B28EF26A00B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F49F1C6-B4FB-94A8-9921-6245CADCF7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8" name="Footer Placeholder 7">
            <a:extLst>
              <a:ext uri="{FF2B5EF4-FFF2-40B4-BE49-F238E27FC236}">
                <a16:creationId xmlns:a16="http://schemas.microsoft.com/office/drawing/2014/main" id="{6B3C2B13-E1F1-9A0D-AE55-6C6E505E1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94031E-E6C1-9A98-54F2-09096BE41C90}"/>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12339501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D58D-EA19-A2CB-0A08-37D9B2AD707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A2F4CD0-3189-80B9-8884-C34643EE991C}"/>
              </a:ext>
            </a:extLst>
          </p:cNvPr>
          <p:cNvSpPr>
            <a:spLocks noGrp="1"/>
          </p:cNvSpPr>
          <p:nvPr>
            <p:ph type="dt" sz="half" idx="10"/>
          </p:nvPr>
        </p:nvSpPr>
        <p:spPr/>
        <p:txBody>
          <a:bodyPr/>
          <a:lstStyle/>
          <a:p>
            <a:fld id="{9E5CE340-2780-6141-8D7B-2B1A925C9B04}" type="datetimeFigureOut">
              <a:rPr lang="en-US" smtClean="0"/>
              <a:t>9/13/25</a:t>
            </a:fld>
            <a:endParaRPr lang="en-US"/>
          </a:p>
        </p:txBody>
      </p:sp>
      <p:sp>
        <p:nvSpPr>
          <p:cNvPr id="4" name="Footer Placeholder 3">
            <a:extLst>
              <a:ext uri="{FF2B5EF4-FFF2-40B4-BE49-F238E27FC236}">
                <a16:creationId xmlns:a16="http://schemas.microsoft.com/office/drawing/2014/main" id="{11D51146-952E-8A77-D1AD-EB150792BB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4DBC98-BEEC-77E4-63BA-EF18D7D5370D}"/>
              </a:ext>
            </a:extLst>
          </p:cNvPr>
          <p:cNvSpPr>
            <a:spLocks noGrp="1"/>
          </p:cNvSpPr>
          <p:nvPr>
            <p:ph type="sldNum" sz="quarter" idx="12"/>
          </p:nvPr>
        </p:nvSpPr>
        <p:spPr/>
        <p:txBody>
          <a:bodyPr/>
          <a:lstStyle/>
          <a:p>
            <a:fld id="{AA1ED13C-81DD-E44B-9E8C-49936B970C8E}" type="slidenum">
              <a:rPr lang="en-US" smtClean="0"/>
              <a:t>‹#›</a:t>
            </a:fld>
            <a:endParaRPr lang="en-US"/>
          </a:p>
        </p:txBody>
      </p:sp>
    </p:spTree>
    <p:extLst>
      <p:ext uri="{BB962C8B-B14F-4D97-AF65-F5344CB8AC3E}">
        <p14:creationId xmlns:p14="http://schemas.microsoft.com/office/powerpoint/2010/main" val="2925574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5E4"/>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sldNum" idx="12"/>
          </p:nvPr>
        </p:nvSpPr>
        <p:spPr>
          <a:xfrm>
            <a:off x="11807736" y="6435811"/>
            <a:ext cx="183403" cy="328295"/>
          </a:xfrm>
          <a:prstGeom prst="rect">
            <a:avLst/>
          </a:prstGeom>
          <a:noFill/>
          <a:ln>
            <a:noFill/>
          </a:ln>
        </p:spPr>
        <p:txBody>
          <a:bodyPr spcFirstLastPara="1" wrap="square" lIns="25400" tIns="25400" rIns="25400" bIns="25400" anchor="ctr" anchorCtr="0">
            <a:spAutoFit/>
          </a:bodyPr>
          <a:lstStyle>
            <a:lvl1pPr marL="0" marR="0" lvl="0"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1pPr>
            <a:lvl2pPr marL="0" marR="0" lvl="1"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2pPr>
            <a:lvl3pPr marL="0" marR="0" lvl="2"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3pPr>
            <a:lvl4pPr marL="0" marR="0" lvl="3"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4pPr>
            <a:lvl5pPr marL="0" marR="0" lvl="4"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5pPr>
            <a:lvl6pPr marL="0" marR="0" lvl="5"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6pPr>
            <a:lvl7pPr marL="0" marR="0" lvl="6"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7pPr>
            <a:lvl8pPr marL="0" marR="0" lvl="7"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8pPr>
            <a:lvl9pPr marL="0" marR="0" lvl="8" indent="0" algn="ctr" rtl="0">
              <a:lnSpc>
                <a:spcPct val="100000"/>
              </a:lnSpc>
              <a:spcBef>
                <a:spcPts val="0"/>
              </a:spcBef>
              <a:spcAft>
                <a:spcPts val="0"/>
              </a:spcAft>
              <a:buClr>
                <a:srgbClr val="FFFFFF"/>
              </a:buClr>
              <a:buSzPts val="900"/>
              <a:buFont typeface="Arial"/>
              <a:buNone/>
              <a:defRPr sz="900" b="0" i="0" u="none" strike="noStrike" cap="none">
                <a:solidFill>
                  <a:srgbClr val="FFFFFF"/>
                </a:solidFill>
                <a:latin typeface="Arial"/>
                <a:ea typeface="Arial"/>
                <a:cs typeface="Arial"/>
                <a:sym typeface="Arial"/>
              </a:defRPr>
            </a:lvl9pPr>
          </a:lstStyle>
          <a:p>
            <a:fld id="{00000000-1234-1234-1234-123412341234}" type="slidenum">
              <a:rPr lang="en-US" smtClean="0"/>
              <a:pPr/>
              <a:t>‹#›</a:t>
            </a:fld>
            <a:endParaRPr lang="en-US"/>
          </a:p>
        </p:txBody>
      </p:sp>
      <p:pic>
        <p:nvPicPr>
          <p:cNvPr id="7" name="Google Shape;7;p35" descr="pasted-movie.png"/>
          <p:cNvPicPr preferRelativeResize="0"/>
          <p:nvPr/>
        </p:nvPicPr>
        <p:blipFill rotWithShape="1">
          <a:blip r:embed="rId5">
            <a:alphaModFix/>
          </a:blip>
          <a:srcRect r="83605"/>
          <a:stretch/>
        </p:blipFill>
        <p:spPr>
          <a:xfrm>
            <a:off x="11771332" y="122773"/>
            <a:ext cx="262547" cy="318005"/>
          </a:xfrm>
          <a:prstGeom prst="rect">
            <a:avLst/>
          </a:prstGeom>
          <a:noFill/>
          <a:ln>
            <a:noFill/>
          </a:ln>
        </p:spPr>
      </p:pic>
      <p:sp>
        <p:nvSpPr>
          <p:cNvPr id="8" name="Google Shape;8;p35"/>
          <p:cNvSpPr/>
          <p:nvPr/>
        </p:nvSpPr>
        <p:spPr>
          <a:xfrm>
            <a:off x="11703927" y="6481293"/>
            <a:ext cx="163648" cy="237207"/>
          </a:xfrm>
          <a:custGeom>
            <a:avLst/>
            <a:gdLst/>
            <a:ahLst/>
            <a:cxnLst/>
            <a:rect l="l" t="t" r="r" b="b"/>
            <a:pathLst>
              <a:path w="20173" h="20836" extrusionOk="0">
                <a:moveTo>
                  <a:pt x="14614" y="0"/>
                </a:moveTo>
                <a:cubicBezTo>
                  <a:pt x="10874" y="0"/>
                  <a:pt x="7133" y="1035"/>
                  <a:pt x="4280" y="3068"/>
                </a:cubicBezTo>
                <a:cubicBezTo>
                  <a:pt x="-1427" y="7135"/>
                  <a:pt x="-1427" y="13730"/>
                  <a:pt x="4280" y="17797"/>
                </a:cubicBezTo>
                <a:cubicBezTo>
                  <a:pt x="8573" y="20856"/>
                  <a:pt x="14886" y="21600"/>
                  <a:pt x="20173" y="20056"/>
                </a:cubicBezTo>
                <a:cubicBezTo>
                  <a:pt x="17923" y="19595"/>
                  <a:pt x="15761" y="18892"/>
                  <a:pt x="13988" y="17629"/>
                </a:cubicBezTo>
                <a:cubicBezTo>
                  <a:pt x="8404" y="13650"/>
                  <a:pt x="8404" y="7187"/>
                  <a:pt x="13988" y="3208"/>
                </a:cubicBezTo>
                <a:cubicBezTo>
                  <a:pt x="15751" y="1952"/>
                  <a:pt x="17898" y="1244"/>
                  <a:pt x="20134" y="781"/>
                </a:cubicBezTo>
                <a:cubicBezTo>
                  <a:pt x="18375" y="273"/>
                  <a:pt x="16484" y="0"/>
                  <a:pt x="14614" y="0"/>
                </a:cubicBezTo>
                <a:close/>
              </a:path>
            </a:pathLst>
          </a:cu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9" name="Google Shape;9;p35"/>
          <p:cNvSpPr/>
          <p:nvPr/>
        </p:nvSpPr>
        <p:spPr>
          <a:xfrm>
            <a:off x="11783438" y="6483956"/>
            <a:ext cx="232001" cy="232003"/>
          </a:xfrm>
          <a:prstGeom prst="ellipse">
            <a:avLst/>
          </a:prstGeom>
          <a:noFill/>
          <a:ln w="9525" cap="flat" cmpd="sng">
            <a:solidFill>
              <a:srgbClr val="FFFFFF"/>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2000"/>
              <a:buFont typeface="Helvetica Neue"/>
              <a:buNone/>
            </a:pPr>
            <a:endParaRPr sz="2000" b="1" i="0" u="none" strike="noStrike" cap="none">
              <a:solidFill>
                <a:srgbClr val="000000"/>
              </a:solidFill>
              <a:latin typeface="Helvetica Neue"/>
              <a:ea typeface="Helvetica Neue"/>
              <a:cs typeface="Helvetica Neue"/>
              <a:sym typeface="Helvetica Neue"/>
            </a:endParaRPr>
          </a:p>
        </p:txBody>
      </p:sp>
      <p:sp>
        <p:nvSpPr>
          <p:cNvPr id="10" name="Google Shape;10;p35"/>
          <p:cNvSpPr txBox="1"/>
          <p:nvPr/>
        </p:nvSpPr>
        <p:spPr>
          <a:xfrm>
            <a:off x="10525349" y="6523695"/>
            <a:ext cx="1154495" cy="189796"/>
          </a:xfrm>
          <a:prstGeom prst="rect">
            <a:avLst/>
          </a:prstGeom>
          <a:noFill/>
          <a:ln>
            <a:noFill/>
          </a:ln>
        </p:spPr>
        <p:txBody>
          <a:bodyPr spcFirstLastPara="1" wrap="square" lIns="25400" tIns="25400" rIns="25400" bIns="25400" anchor="t" anchorCtr="0">
            <a:spAutoFit/>
          </a:bodyPr>
          <a:lstStyle/>
          <a:p>
            <a:pPr marL="0" marR="0" lvl="0" indent="0" algn="l" rtl="0">
              <a:lnSpc>
                <a:spcPct val="100000"/>
              </a:lnSpc>
              <a:spcBef>
                <a:spcPts val="0"/>
              </a:spcBef>
              <a:spcAft>
                <a:spcPts val="0"/>
              </a:spcAft>
              <a:buClr>
                <a:srgbClr val="FFFFFF"/>
              </a:buClr>
              <a:buSzPts val="900"/>
              <a:buFont typeface="Arial"/>
              <a:buNone/>
            </a:pPr>
            <a:r>
              <a:rPr lang="en-US" sz="900" b="0" i="0" u="none" strike="noStrike" cap="none">
                <a:solidFill>
                  <a:srgbClr val="FFFFFF"/>
                </a:solidFill>
                <a:latin typeface="Arial"/>
                <a:ea typeface="Arial"/>
                <a:cs typeface="Arial"/>
                <a:sym typeface="Arial"/>
              </a:rPr>
              <a:t>Private &amp; Confidential</a:t>
            </a:r>
            <a:endParaRPr sz="1400"/>
          </a:p>
        </p:txBody>
      </p:sp>
      <p:sp>
        <p:nvSpPr>
          <p:cNvPr id="11" name="Google Shape;11;p35"/>
          <p:cNvSpPr txBox="1">
            <a:spLocks noGrp="1"/>
          </p:cNvSpPr>
          <p:nvPr>
            <p:ph type="title"/>
          </p:nvPr>
        </p:nvSpPr>
        <p:spPr>
          <a:xfrm>
            <a:off x="844551" y="177800"/>
            <a:ext cx="10502900" cy="1143000"/>
          </a:xfrm>
          <a:prstGeom prst="rect">
            <a:avLst/>
          </a:prstGeom>
          <a:noFill/>
          <a:ln>
            <a:noFill/>
          </a:ln>
        </p:spPr>
        <p:txBody>
          <a:bodyPr spcFirstLastPara="1" wrap="square" lIns="25400" tIns="25400" rIns="25400" bIns="25400" anchor="ctr" anchorCtr="0">
            <a:normAutofit/>
          </a:bodyPr>
          <a:lstStyle>
            <a:lvl1pPr marR="0" lvl="0"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12" name="Google Shape;12;p35"/>
          <p:cNvSpPr txBox="1">
            <a:spLocks noGrp="1"/>
          </p:cNvSpPr>
          <p:nvPr>
            <p:ph type="body" idx="1"/>
          </p:nvPr>
        </p:nvSpPr>
        <p:spPr>
          <a:xfrm>
            <a:off x="844551" y="1574800"/>
            <a:ext cx="10502900" cy="4648200"/>
          </a:xfrm>
          <a:prstGeom prst="rect">
            <a:avLst/>
          </a:prstGeom>
          <a:noFill/>
          <a:ln>
            <a:noFill/>
          </a:ln>
        </p:spPr>
        <p:txBody>
          <a:bodyPr spcFirstLastPara="1" wrap="square" lIns="25400" tIns="25400" rIns="25400" bIns="25400" anchor="ctr" anchorCtr="0">
            <a:normAutofit/>
          </a:bodyPr>
          <a:lstStyle>
            <a:lvl1pPr marL="457200" marR="0" lvl="0"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1pPr>
            <a:lvl2pPr marL="914400" marR="0" lvl="1"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2pPr>
            <a:lvl3pPr marL="1371600" marR="0" lvl="2"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3pPr>
            <a:lvl4pPr marL="1828800" marR="0" lvl="3"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4pPr>
            <a:lvl5pPr marL="2286000" marR="0" lvl="4"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5pPr>
            <a:lvl6pPr marL="2743200" marR="0" lvl="5"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6pPr>
            <a:lvl7pPr marL="3200400" marR="0" lvl="6"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7pPr>
            <a:lvl8pPr marL="3657600" marR="0" lvl="7"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8pPr>
            <a:lvl9pPr marL="4114800" marR="0" lvl="8" indent="-419100" algn="l" rtl="0">
              <a:lnSpc>
                <a:spcPct val="100000"/>
              </a:lnSpc>
              <a:spcBef>
                <a:spcPts val="2900"/>
              </a:spcBef>
              <a:spcAft>
                <a:spcPts val="0"/>
              </a:spcAft>
              <a:buClr>
                <a:srgbClr val="000000"/>
              </a:buClr>
              <a:buSzPts val="3000"/>
              <a:buFont typeface="Open Sans"/>
              <a:buChar char="•"/>
              <a:defRPr sz="2400" b="0" i="0" u="none" strike="noStrike" cap="none">
                <a:solidFill>
                  <a:srgbClr val="000000"/>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006848022"/>
      </p:ext>
    </p:extLst>
  </p:cSld>
  <p:clrMap bg1="lt1" tx1="dk1" bg2="dk2" tx2="lt2" accent1="accent1" accent2="accent2" accent3="accent3" accent4="accent4" accent5="accent5" accent6="accent6" hlink="hlink" folHlink="folHlink"/>
  <p:sldLayoutIdLst>
    <p:sldLayoutId id="2147483975" r:id="rId1"/>
    <p:sldLayoutId id="2147483977" r:id="rId2"/>
    <p:sldLayoutId id="214748399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7C280D-760B-6F91-5DAE-F588659A69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63C0A8-7E42-513A-89E2-FA9035789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CF1F0AA-A73C-9545-26B6-73BD084C4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5CE340-2780-6141-8D7B-2B1A925C9B04}" type="datetimeFigureOut">
              <a:rPr lang="en-US" smtClean="0"/>
              <a:t>9/13/25</a:t>
            </a:fld>
            <a:endParaRPr lang="en-US"/>
          </a:p>
        </p:txBody>
      </p:sp>
      <p:sp>
        <p:nvSpPr>
          <p:cNvPr id="5" name="Footer Placeholder 4">
            <a:extLst>
              <a:ext uri="{FF2B5EF4-FFF2-40B4-BE49-F238E27FC236}">
                <a16:creationId xmlns:a16="http://schemas.microsoft.com/office/drawing/2014/main" id="{CB0AD5C1-7B14-77D7-9715-509C9DE8A0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B96B696-6CC9-646F-3320-540CF019B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1ED13C-81DD-E44B-9E8C-49936B970C8E}" type="slidenum">
              <a:rPr lang="en-US" smtClean="0"/>
              <a:t>‹#›</a:t>
            </a:fld>
            <a:endParaRPr lang="en-US"/>
          </a:p>
        </p:txBody>
      </p:sp>
    </p:spTree>
    <p:extLst>
      <p:ext uri="{BB962C8B-B14F-4D97-AF65-F5344CB8AC3E}">
        <p14:creationId xmlns:p14="http://schemas.microsoft.com/office/powerpoint/2010/main" val="2072035992"/>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40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65079-1297-06E4-ED71-C3393FAD3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E7DB5B-C24B-370E-B3E6-888871FF4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562439-9B73-438A-B616-2F6935C0B3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3874AE9-577E-6E47-A46E-BEAC4AAA7B19}" type="datetimeFigureOut">
              <a:rPr lang="en-US" smtClean="0"/>
              <a:t>9/13/25</a:t>
            </a:fld>
            <a:endParaRPr lang="en-US"/>
          </a:p>
        </p:txBody>
      </p:sp>
      <p:sp>
        <p:nvSpPr>
          <p:cNvPr id="5" name="Footer Placeholder 4">
            <a:extLst>
              <a:ext uri="{FF2B5EF4-FFF2-40B4-BE49-F238E27FC236}">
                <a16:creationId xmlns:a16="http://schemas.microsoft.com/office/drawing/2014/main" id="{8407C7E6-9EF7-6A55-5301-CE5511616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FB55258-C491-718C-39E3-5F47C2B9B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026693438"/>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0719B6-1736-2488-778F-E6786B54A0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8270B8-E055-472B-01BA-93D055E15A4B}"/>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01D2FB-D9AA-34EA-DB6E-751FE6832578}"/>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6FFC61-0C31-0341-A9BD-A3C6ECA4798D}" type="datetimeFigureOut">
              <a:rPr lang="en-US" smtClean="0"/>
              <a:t>9/13/25</a:t>
            </a:fld>
            <a:endParaRPr lang="en-US"/>
          </a:p>
        </p:txBody>
      </p:sp>
      <p:sp>
        <p:nvSpPr>
          <p:cNvPr id="5" name="Footer Placeholder 4">
            <a:extLst>
              <a:ext uri="{FF2B5EF4-FFF2-40B4-BE49-F238E27FC236}">
                <a16:creationId xmlns:a16="http://schemas.microsoft.com/office/drawing/2014/main" id="{D205D872-AB18-5A53-3071-2A70A30C869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687D6A-1940-5727-B11E-DCC7A7023E9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F4FC8-2019-6E41-BF4B-857FC374A7FD}" type="slidenum">
              <a:rPr lang="en-US" smtClean="0"/>
              <a:t>‹#›</a:t>
            </a:fld>
            <a:endParaRPr lang="en-US"/>
          </a:p>
        </p:txBody>
      </p:sp>
    </p:spTree>
    <p:extLst>
      <p:ext uri="{BB962C8B-B14F-4D97-AF65-F5344CB8AC3E}">
        <p14:creationId xmlns:p14="http://schemas.microsoft.com/office/powerpoint/2010/main" val="78105594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E5CE340-2780-6141-8D7B-2B1A925C9B04}" type="datetimeFigureOut">
              <a:rPr lang="en-US" smtClean="0"/>
              <a:t>9/13/25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AA1ED13C-81DD-E44B-9E8C-49936B970C8E}"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0296084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5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52.xml"/><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5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75.xml"/><Relationship Id="rId1" Type="http://schemas.openxmlformats.org/officeDocument/2006/relationships/slideLayout" Target="../slideLayouts/slideLayout5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huggingface.co/docs/transformers/tokenizer_summary"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image" Target="../media/image400.png"/><Relationship Id="rId4" Type="http://schemas.openxmlformats.org/officeDocument/2006/relationships/image" Target="../media/image85.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5.xml"/><Relationship Id="rId5" Type="http://schemas.openxmlformats.org/officeDocument/2006/relationships/image" Target="../media/image450.png"/><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0.png"/><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88.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5.xml"/><Relationship Id="rId5" Type="http://schemas.openxmlformats.org/officeDocument/2006/relationships/image" Target="../media/image510.png"/><Relationship Id="rId4" Type="http://schemas.openxmlformats.org/officeDocument/2006/relationships/image" Target="../media/image89.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5.xml"/><Relationship Id="rId5" Type="http://schemas.openxmlformats.org/officeDocument/2006/relationships/image" Target="../media/image530.png"/><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diagramLayout" Target="../diagrams/layout1.xml"/><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diagramData" Target="../diagrams/data1.xml"/><Relationship Id="rId5" Type="http://schemas.openxmlformats.org/officeDocument/2006/relationships/image" Target="../media/image8.png"/><Relationship Id="rId15" Type="http://schemas.microsoft.com/office/2007/relationships/diagramDrawing" Target="../diagrams/drawing1.xml"/><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png"/><Relationship Id="rId7" Type="http://schemas.openxmlformats.org/officeDocument/2006/relationships/hyperlink" Target="https://www.dailydoseofds.com/a-beginner-friendly-and-comprehensive-deep-dive-on-vector-databas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tensorops.ai/post/rag-vs-large-context-models-how-gemini-1-5-changes-the-world"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arxiv.org/pdf/2401.0585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hyperlink" Target="https://github.com/langchain-ai/rag-from-scratch"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png"/><Relationship Id="rId7" Type="http://schemas.openxmlformats.org/officeDocument/2006/relationships/diagramColors" Target="../diagrams/colors7.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www.anthropic.com/engineering/building-effective-agent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www.anthropic.com/engineering/building-effective-agents" TargetMode="Externa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nant173/agentic-ai-with-truefoundry.git"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docs.astral.sh/uv/pip/environments/" TargetMode="External"/><Relationship Id="rId4" Type="http://schemas.openxmlformats.org/officeDocument/2006/relationships/hyperlink" Target="https://docs.astral.sh/uv/getting-started/installa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gorilla.cs.berkeley.edu/leaderboard.html"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platform.openai.com/docs/guides/function-callin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hyperlink" Target="https://arxiv.org/abs/2210.03629"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towardsdatascience.com/build-a-general-purpose-ai-agent-c40be49e7400/"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langchain-ai.github.io/langgraph/concepts/multi_agent/#multi-agent-architectur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blog.langchain.com/how-to-build-an-agent/"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hyperlink" Target="https://www.anthropic.com/engineering/building-effective-agent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44.xml"/><Relationship Id="rId1" Type="http://schemas.openxmlformats.org/officeDocument/2006/relationships/slideLayout" Target="../slideLayouts/slideLayout18.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dailydoseofds.com/model-context-protocol-crash-course-part-1/" TargetMode="External"/><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5.png"/><Relationship Id="rId5" Type="http://schemas.openxmlformats.org/officeDocument/2006/relationships/image" Target="../media/image1.png"/><Relationship Id="rId4" Type="http://schemas.openxmlformats.org/officeDocument/2006/relationships/hyperlink" Target="https://www.tensorops.ai/post/rag-vs-large-context-models-how-gemini-1-5-changes-the-worl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hyperlink" Target="https://www.dailydoseofds.com/model-context-protocol-crash-course-part-1/" TargetMode="External"/><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hyperlink" Target="https://www.dailydoseofds.com/model-context-protocol-crash-course-part-1/"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hyperlink" Target="https://blog.logto.io/a2a-mcp" TargetMode="Externa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8.xml"/><Relationship Id="rId6" Type="http://schemas.openxmlformats.org/officeDocument/2006/relationships/hyperlink" Target="https://gofastmcp.com/getting-started/quickstart" TargetMode="External"/><Relationship Id="rId5" Type="http://schemas.openxmlformats.org/officeDocument/2006/relationships/hyperlink" Target="https://gofastmcp.com/tutorials/create-mcp-server" TargetMode="External"/><Relationship Id="rId4" Type="http://schemas.openxmlformats.org/officeDocument/2006/relationships/hyperlink" Target="https://gofastmcp.com/tutorials/mcp"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5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8.xml"/><Relationship Id="rId5" Type="http://schemas.openxmlformats.org/officeDocument/2006/relationships/hyperlink" Target="https://github.com/crewAIInc/crewAI?tab=readme-ov-file#how-crewai-compares" TargetMode="Externa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52.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32.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_rels/slide9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10.xml"/><Relationship Id="rId2" Type="http://schemas.openxmlformats.org/officeDocument/2006/relationships/notesSlide" Target="../notesSlides/notesSlide60.xml"/><Relationship Id="rId1" Type="http://schemas.openxmlformats.org/officeDocument/2006/relationships/slideLayout" Target="../slideLayouts/slideLayout5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5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52.xml"/><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52.xml"/><Relationship Id="rId4" Type="http://schemas.openxmlformats.org/officeDocument/2006/relationships/image" Target="../media/image77.jpeg"/></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FAFB20-9964-BF9F-2635-2C308EE961FF}"/>
              </a:ext>
            </a:extLst>
          </p:cNvPr>
          <p:cNvSpPr txBox="1"/>
          <p:nvPr/>
        </p:nvSpPr>
        <p:spPr>
          <a:xfrm>
            <a:off x="7957121" y="4204672"/>
            <a:ext cx="3244207" cy="784830"/>
          </a:xfrm>
          <a:prstGeom prst="rect">
            <a:avLst/>
          </a:prstGeom>
          <a:noFill/>
        </p:spPr>
        <p:txBody>
          <a:bodyPr wrap="square">
            <a:spAutoFit/>
          </a:bodyPr>
          <a:lstStyle/>
          <a:p>
            <a:pPr algn="ctr">
              <a:spcAft>
                <a:spcPts val="600"/>
              </a:spcAft>
            </a:pPr>
            <a:r>
              <a:rPr lang="en-US" sz="2400" b="1" dirty="0">
                <a:solidFill>
                  <a:schemeClr val="bg1"/>
                </a:solidFill>
                <a:latin typeface="Work Sans" pitchFamily="2" charset="77"/>
              </a:rPr>
              <a:t>Anant Agarwal</a:t>
            </a:r>
          </a:p>
          <a:p>
            <a:pPr algn="ctr">
              <a:spcAft>
                <a:spcPts val="600"/>
              </a:spcAft>
            </a:pPr>
            <a:r>
              <a:rPr lang="en-US" sz="1600" dirty="0">
                <a:solidFill>
                  <a:schemeClr val="bg1"/>
                </a:solidFill>
                <a:latin typeface="Work Sans" pitchFamily="2" charset="77"/>
              </a:rPr>
              <a:t>(Principal Applied Scientist)</a:t>
            </a:r>
          </a:p>
        </p:txBody>
      </p:sp>
      <p:pic>
        <p:nvPicPr>
          <p:cNvPr id="6" name="Picture 5">
            <a:extLst>
              <a:ext uri="{FF2B5EF4-FFF2-40B4-BE49-F238E27FC236}">
                <a16:creationId xmlns:a16="http://schemas.microsoft.com/office/drawing/2014/main" id="{9A21FB80-8111-A536-C6D2-D7B722B425E3}"/>
              </a:ext>
            </a:extLst>
          </p:cNvPr>
          <p:cNvPicPr>
            <a:picLocks noChangeAspect="1"/>
          </p:cNvPicPr>
          <p:nvPr/>
        </p:nvPicPr>
        <p:blipFill>
          <a:blip r:embed="rId2"/>
          <a:stretch>
            <a:fillRect/>
          </a:stretch>
        </p:blipFill>
        <p:spPr>
          <a:xfrm>
            <a:off x="8672118" y="2289582"/>
            <a:ext cx="1823895" cy="1823895"/>
          </a:xfrm>
          <a:prstGeom prst="ellipse">
            <a:avLst/>
          </a:prstGeom>
        </p:spPr>
      </p:pic>
      <p:sp>
        <p:nvSpPr>
          <p:cNvPr id="12" name="TextBox 11">
            <a:extLst>
              <a:ext uri="{FF2B5EF4-FFF2-40B4-BE49-F238E27FC236}">
                <a16:creationId xmlns:a16="http://schemas.microsoft.com/office/drawing/2014/main" id="{35F4FB32-D5B8-5485-3EDE-2F1A9F7C113A}"/>
              </a:ext>
            </a:extLst>
          </p:cNvPr>
          <p:cNvSpPr txBox="1"/>
          <p:nvPr/>
        </p:nvSpPr>
        <p:spPr>
          <a:xfrm>
            <a:off x="486936" y="3110446"/>
            <a:ext cx="5609064" cy="1384995"/>
          </a:xfrm>
          <a:prstGeom prst="rect">
            <a:avLst/>
          </a:prstGeom>
          <a:noFill/>
        </p:spPr>
        <p:txBody>
          <a:bodyPr wrap="square">
            <a:spAutoFit/>
          </a:bodyPr>
          <a:lstStyle/>
          <a:p>
            <a:pPr algn="ctr">
              <a:spcAft>
                <a:spcPts val="600"/>
              </a:spcAft>
            </a:pPr>
            <a:r>
              <a:rPr lang="en-US" sz="4200" b="1" dirty="0">
                <a:solidFill>
                  <a:schemeClr val="bg1"/>
                </a:solidFill>
                <a:latin typeface="Work Sans" pitchFamily="2" charset="77"/>
              </a:rPr>
              <a:t>Agentic AI with </a:t>
            </a:r>
            <a:r>
              <a:rPr lang="en-US" sz="4200" b="1" dirty="0" err="1">
                <a:solidFill>
                  <a:schemeClr val="bg1"/>
                </a:solidFill>
                <a:latin typeface="Work Sans" pitchFamily="2" charset="77"/>
              </a:rPr>
              <a:t>TrueFoundry</a:t>
            </a:r>
            <a:endParaRPr lang="en-US" sz="4200" b="1" dirty="0">
              <a:solidFill>
                <a:schemeClr val="bg1"/>
              </a:solidFill>
              <a:latin typeface="Work Sans" pitchFamily="2" charset="77"/>
            </a:endParaRPr>
          </a:p>
        </p:txBody>
      </p:sp>
    </p:spTree>
    <p:extLst>
      <p:ext uri="{BB962C8B-B14F-4D97-AF65-F5344CB8AC3E}">
        <p14:creationId xmlns:p14="http://schemas.microsoft.com/office/powerpoint/2010/main" val="3606017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4D55-F9FC-347B-9A5B-D07CBD75FE4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619EB1E-3314-2276-2BC3-4FEFEDFFB8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Formulating a “Language</a:t>
            </a:r>
            <a:r>
              <a:rPr kumimoji="0" lang="en-US" sz="2400" b="1" i="0" u="none" strike="noStrike" kern="1200" cap="none" spc="0" normalizeH="0" noProof="0" dirty="0">
                <a:ln>
                  <a:noFill/>
                </a:ln>
                <a:effectLst/>
                <a:uLnTx/>
                <a:uFillTx/>
                <a:latin typeface="Work Sans" pitchFamily="2" charset="77"/>
                <a:sym typeface="LabGrotesque-Black"/>
              </a:rPr>
              <a:t> Model”</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C44730F4-F2A6-DEAD-F97F-F83DB10CBB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3" name="TextBox 12">
            <a:extLst>
              <a:ext uri="{FF2B5EF4-FFF2-40B4-BE49-F238E27FC236}">
                <a16:creationId xmlns:a16="http://schemas.microsoft.com/office/drawing/2014/main" id="{6CC7A6D7-92AE-053E-C548-3C3F99E54356}"/>
              </a:ext>
            </a:extLst>
          </p:cNvPr>
          <p:cNvSpPr txBox="1"/>
          <p:nvPr/>
        </p:nvSpPr>
        <p:spPr>
          <a:xfrm>
            <a:off x="4759015" y="1137932"/>
            <a:ext cx="5010270" cy="584775"/>
          </a:xfrm>
          <a:prstGeom prst="rect">
            <a:avLst/>
          </a:prstGeom>
          <a:noFill/>
          <a:ln cmpd="dbl">
            <a:solidFill>
              <a:schemeClr val="accent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highlight>
                  <a:srgbClr val="00FFFF"/>
                </a:highlight>
                <a:uLnTx/>
                <a:uFillTx/>
                <a:latin typeface="Work Sans" pitchFamily="2" charset="77"/>
              </a:rPr>
              <a:t>It was a bit hot outside, and I wanted to have </a:t>
            </a:r>
            <a:r>
              <a:rPr kumimoji="0" lang="en-US" sz="1600" b="0" i="0" u="none" strike="noStrike" kern="1200" cap="none" spc="0" normalizeH="0" baseline="0" noProof="0" dirty="0">
                <a:ln>
                  <a:noFill/>
                </a:ln>
                <a:solidFill>
                  <a:prstClr val="black"/>
                </a:solidFill>
                <a:effectLst/>
                <a:highlight>
                  <a:srgbClr val="00FF00"/>
                </a:highlight>
                <a:uLnTx/>
                <a:uFillTx/>
                <a:latin typeface="Work Sans" pitchFamily="2" charset="77"/>
              </a:rPr>
              <a:t>cold coffee</a:t>
            </a:r>
            <a:r>
              <a:rPr kumimoji="0" lang="en-US" sz="1600" b="0" i="0" u="none" strike="noStrike" kern="1200" cap="none" spc="0" normalizeH="0" baseline="0" noProof="0" dirty="0">
                <a:ln>
                  <a:noFill/>
                </a:ln>
                <a:solidFill>
                  <a:prstClr val="black"/>
                </a:solidFill>
                <a:effectLst/>
                <a:uLnTx/>
                <a:uFillTx/>
                <a:latin typeface="Work Sans" pitchFamily="2" charset="77"/>
              </a:rPr>
              <a:t>.</a:t>
            </a:r>
          </a:p>
        </p:txBody>
      </p:sp>
      <p:sp>
        <p:nvSpPr>
          <p:cNvPr id="14" name="Left Brace 13">
            <a:extLst>
              <a:ext uri="{FF2B5EF4-FFF2-40B4-BE49-F238E27FC236}">
                <a16:creationId xmlns:a16="http://schemas.microsoft.com/office/drawing/2014/main" id="{F9EC36B6-214F-0CE2-7217-3C09CB36F23A}"/>
              </a:ext>
            </a:extLst>
          </p:cNvPr>
          <p:cNvSpPr/>
          <p:nvPr/>
        </p:nvSpPr>
        <p:spPr>
          <a:xfrm rot="16200000">
            <a:off x="6690915" y="340695"/>
            <a:ext cx="229332" cy="31027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5" name="Left Brace 14">
            <a:extLst>
              <a:ext uri="{FF2B5EF4-FFF2-40B4-BE49-F238E27FC236}">
                <a16:creationId xmlns:a16="http://schemas.microsoft.com/office/drawing/2014/main" id="{CFF9B50E-9274-1E87-69E0-641ABE93B108}"/>
              </a:ext>
            </a:extLst>
          </p:cNvPr>
          <p:cNvSpPr/>
          <p:nvPr/>
        </p:nvSpPr>
        <p:spPr>
          <a:xfrm rot="16200000">
            <a:off x="9099548" y="1488482"/>
            <a:ext cx="182623" cy="7836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A4F8E6D-8DC5-72F7-2EA2-59855F40CF05}"/>
              </a:ext>
            </a:extLst>
          </p:cNvPr>
          <p:cNvSpPr txBox="1"/>
          <p:nvPr/>
        </p:nvSpPr>
        <p:spPr>
          <a:xfrm>
            <a:off x="6076732" y="2001135"/>
            <a:ext cx="153599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given these words</a:t>
            </a:r>
          </a:p>
        </p:txBody>
      </p:sp>
      <p:sp>
        <p:nvSpPr>
          <p:cNvPr id="17" name="TextBox 16">
            <a:extLst>
              <a:ext uri="{FF2B5EF4-FFF2-40B4-BE49-F238E27FC236}">
                <a16:creationId xmlns:a16="http://schemas.microsoft.com/office/drawing/2014/main" id="{52920C63-0179-05DA-6B1E-BE432F3BCD12}"/>
              </a:ext>
            </a:extLst>
          </p:cNvPr>
          <p:cNvSpPr txBox="1"/>
          <p:nvPr/>
        </p:nvSpPr>
        <p:spPr>
          <a:xfrm>
            <a:off x="8355121" y="1990824"/>
            <a:ext cx="1875835"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Work Sans" pitchFamily="2" charset="77"/>
              </a:rPr>
              <a:t>predict the next words</a:t>
            </a:r>
          </a:p>
        </p:txBody>
      </p:sp>
      <p:sp>
        <p:nvSpPr>
          <p:cNvPr id="18" name="TextBox 17">
            <a:extLst>
              <a:ext uri="{FF2B5EF4-FFF2-40B4-BE49-F238E27FC236}">
                <a16:creationId xmlns:a16="http://schemas.microsoft.com/office/drawing/2014/main" id="{5CFDAEB7-AA58-92FB-FF29-1F7D3ADCE28B}"/>
              </a:ext>
            </a:extLst>
          </p:cNvPr>
          <p:cNvSpPr txBox="1"/>
          <p:nvPr/>
        </p:nvSpPr>
        <p:spPr>
          <a:xfrm>
            <a:off x="1137717" y="1107153"/>
            <a:ext cx="34772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Language Modelling Problem</a:t>
            </a:r>
          </a:p>
        </p:txBody>
      </p:sp>
      <p:pic>
        <p:nvPicPr>
          <p:cNvPr id="20" name="Picture 19" descr="A picture containing text, screenshot, font, line&#10;&#10;Description automatically generated">
            <a:extLst>
              <a:ext uri="{FF2B5EF4-FFF2-40B4-BE49-F238E27FC236}">
                <a16:creationId xmlns:a16="http://schemas.microsoft.com/office/drawing/2014/main" id="{CDDD45F0-758D-7B40-8588-A98D4FD32785}"/>
              </a:ext>
            </a:extLst>
          </p:cNvPr>
          <p:cNvPicPr>
            <a:picLocks noChangeAspect="1"/>
          </p:cNvPicPr>
          <p:nvPr/>
        </p:nvPicPr>
        <p:blipFill>
          <a:blip r:embed="rId4"/>
          <a:stretch>
            <a:fillRect/>
          </a:stretch>
        </p:blipFill>
        <p:spPr>
          <a:xfrm>
            <a:off x="4749883" y="5634817"/>
            <a:ext cx="3856400" cy="1076737"/>
          </a:xfrm>
          <a:prstGeom prst="rect">
            <a:avLst/>
          </a:prstGeom>
        </p:spPr>
      </p:pic>
      <p:pic>
        <p:nvPicPr>
          <p:cNvPr id="21" name="Picture 20">
            <a:extLst>
              <a:ext uri="{FF2B5EF4-FFF2-40B4-BE49-F238E27FC236}">
                <a16:creationId xmlns:a16="http://schemas.microsoft.com/office/drawing/2014/main" id="{6FF5310F-2DBA-E581-10A1-3E0F4BD289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9026" y="3153614"/>
            <a:ext cx="2057450" cy="516155"/>
          </a:xfrm>
          <a:prstGeom prst="rect">
            <a:avLst/>
          </a:prstGeom>
        </p:spPr>
      </p:pic>
      <p:pic>
        <p:nvPicPr>
          <p:cNvPr id="22" name="Picture 2" descr="Dimensionality of Word Embeddings | Baeldung on Computer Science">
            <a:extLst>
              <a:ext uri="{FF2B5EF4-FFF2-40B4-BE49-F238E27FC236}">
                <a16:creationId xmlns:a16="http://schemas.microsoft.com/office/drawing/2014/main" id="{57417D91-3E4F-CC1D-6A4A-EA1D28A2ACB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96604" y="3987048"/>
            <a:ext cx="2332318" cy="1255255"/>
          </a:xfrm>
          <a:prstGeom prst="rect">
            <a:avLst/>
          </a:prstGeom>
          <a:noFill/>
          <a:extLst>
            <a:ext uri="{909E8E84-426E-40DD-AFC4-6F175D3DCCD1}">
              <a14:hiddenFill xmlns:a14="http://schemas.microsoft.com/office/drawing/2010/main">
                <a:solidFill>
                  <a:srgbClr val="FFFFFF"/>
                </a:solidFill>
              </a14:hiddenFill>
            </a:ext>
          </a:extLst>
        </p:spPr>
      </p:pic>
      <p:sp>
        <p:nvSpPr>
          <p:cNvPr id="25" name="Content Placeholder 2">
            <a:extLst>
              <a:ext uri="{FF2B5EF4-FFF2-40B4-BE49-F238E27FC236}">
                <a16:creationId xmlns:a16="http://schemas.microsoft.com/office/drawing/2014/main" id="{3D305B09-C094-444F-266B-9A98D0655472}"/>
              </a:ext>
            </a:extLst>
          </p:cNvPr>
          <p:cNvSpPr txBox="1">
            <a:spLocks/>
          </p:cNvSpPr>
          <p:nvPr/>
        </p:nvSpPr>
        <p:spPr>
          <a:xfrm>
            <a:off x="484240" y="2823952"/>
            <a:ext cx="10730297" cy="375219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A Language Model is tasked with the objective of predicting the next few words, given a sequence of words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However, language can not be directly represented as numbers. </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This is where “embedding” transforms into vectors of fixed sizes</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rPr>
              <a:t>Language models not only learn syntax and semantics, but the long-term dependencies as well</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29581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2FEA2-1D91-F73B-668C-29A2819DA35B}"/>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68597E7-D492-FC4A-F818-2D4AFF18895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AC2CD1A-38D6-E57D-6F8B-BE6DD742F6C6}"/>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What is an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is a</a:t>
            </a:r>
            <a:r>
              <a:rPr kumimoji="0" lang="en-US" sz="2000" b="0" i="1" u="none" strike="noStrike" kern="1200" cap="none" spc="0" normalizeH="0" baseline="0" noProof="0" dirty="0">
                <a:ln>
                  <a:noFill/>
                </a:ln>
                <a:solidFill>
                  <a:prstClr val="black"/>
                </a:solidFill>
                <a:effectLst/>
                <a:uLnTx/>
                <a:uFillTx/>
                <a:latin typeface="Work Sans" pitchFamily="2" charset="77"/>
                <a:sym typeface="LabGrotesque-Black"/>
              </a:rPr>
              <a:t> </a:t>
            </a:r>
            <a:r>
              <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rPr>
              <a:t>middle layer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for all applications to talk to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external/internal AI services</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It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eases the complexity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of using GenAI with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everything in one place </a:t>
            </a:r>
            <a:r>
              <a:rPr kumimoji="0" lang="en-US" sz="2000" b="0" i="0" u="none" strike="noStrike" kern="1200" cap="none" spc="0" normalizeH="0" baseline="0" noProof="0" dirty="0">
                <a:ln>
                  <a:noFill/>
                </a:ln>
                <a:solidFill>
                  <a:prstClr val="black"/>
                </a:solidFill>
                <a:effectLst/>
                <a:uLnTx/>
                <a:uFillTx/>
                <a:latin typeface="Work Sans" pitchFamily="2" charset="77"/>
                <a:sym typeface="LabGrotesque-Black"/>
              </a:rPr>
              <a:t>- from security to costs.</a:t>
            </a:r>
            <a:endParaRPr kumimoji="0" lang="en-US" sz="2000" b="0" i="0" u="none" strike="noStrike" kern="1200" cap="none" spc="0" normalizeH="0" baseline="0" noProof="0" dirty="0">
              <a:ln>
                <a:noFill/>
              </a:ln>
              <a:solidFill>
                <a:srgbClr val="00B0F0"/>
              </a:solidFill>
              <a:effectLst/>
              <a:uLnTx/>
              <a:uFillTx/>
              <a:latin typeface="Work Sans" pitchFamily="2" charset="77"/>
              <a:sym typeface="LabGrotesque-Black"/>
            </a:endParaRPr>
          </a:p>
        </p:txBody>
      </p:sp>
      <p:sp>
        <p:nvSpPr>
          <p:cNvPr id="20" name="Rectangle 19">
            <a:extLst>
              <a:ext uri="{FF2B5EF4-FFF2-40B4-BE49-F238E27FC236}">
                <a16:creationId xmlns:a16="http://schemas.microsoft.com/office/drawing/2014/main" id="{8A4FA236-FAFC-352A-BA42-46930881F393}"/>
              </a:ext>
            </a:extLst>
          </p:cNvPr>
          <p:cNvSpPr/>
          <p:nvPr/>
        </p:nvSpPr>
        <p:spPr>
          <a:xfrm>
            <a:off x="5703912" y="1945411"/>
            <a:ext cx="5600700" cy="4682442"/>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4581F2CC-A041-5583-7DAD-3835F0EAFC5B}"/>
              </a:ext>
            </a:extLst>
          </p:cNvPr>
          <p:cNvPicPr>
            <a:picLocks noChangeAspect="1"/>
          </p:cNvPicPr>
          <p:nvPr/>
        </p:nvPicPr>
        <p:blipFill>
          <a:blip r:embed="rId4"/>
          <a:stretch>
            <a:fillRect/>
          </a:stretch>
        </p:blipFill>
        <p:spPr>
          <a:xfrm>
            <a:off x="5811182" y="2008911"/>
            <a:ext cx="5308654" cy="4551064"/>
          </a:xfrm>
          <a:prstGeom prst="rect">
            <a:avLst/>
          </a:prstGeom>
        </p:spPr>
      </p:pic>
      <p:sp>
        <p:nvSpPr>
          <p:cNvPr id="3" name="TextBox 2">
            <a:extLst>
              <a:ext uri="{FF2B5EF4-FFF2-40B4-BE49-F238E27FC236}">
                <a16:creationId xmlns:a16="http://schemas.microsoft.com/office/drawing/2014/main" id="{DC743874-993F-44BB-5BCC-1F4D775C652C}"/>
              </a:ext>
            </a:extLst>
          </p:cNvPr>
          <p:cNvSpPr txBox="1"/>
          <p:nvPr/>
        </p:nvSpPr>
        <p:spPr>
          <a:xfrm>
            <a:off x="860576" y="2408654"/>
            <a:ext cx="4205755" cy="212365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Middle layer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It sits between user applications and any number of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F0"/>
                </a:solidFill>
                <a:effectLst/>
                <a:uLnTx/>
                <a:uFillTx/>
                <a:latin typeface="Work Sans" pitchFamily="2" charset="77"/>
                <a:ea typeface="+mn-ea"/>
                <a:cs typeface="+mn-cs"/>
                <a:sym typeface="LabGrotesque-Black"/>
              </a:rPr>
              <a:t>External/internal AI services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rPr>
              <a:t>These can be anything from self-hosted to proprietary LLMs, or MCP servers</a:t>
            </a:r>
            <a:endParaRPr kumimoji="0" lang="en-US" sz="800" b="0" i="0" u="none" strike="noStrike" kern="1200" cap="none" spc="0" normalizeH="0" baseline="0" noProof="0" dirty="0">
              <a:ln>
                <a:noFill/>
              </a:ln>
              <a:solidFill>
                <a:prstClr val="black"/>
              </a:solidFill>
              <a:effectLst/>
              <a:uLnTx/>
              <a:uFillTx/>
              <a:latin typeface="Work Sans" pitchFamily="2" charset="77"/>
              <a:ea typeface="+mn-ea"/>
              <a:cs typeface="+mn-cs"/>
              <a:sym typeface="LabGrotesque-Black"/>
            </a:endParaRPr>
          </a:p>
        </p:txBody>
      </p:sp>
      <p:pic>
        <p:nvPicPr>
          <p:cNvPr id="5" name="Graphic 4" descr="Lightbulb outline">
            <a:extLst>
              <a:ext uri="{FF2B5EF4-FFF2-40B4-BE49-F238E27FC236}">
                <a16:creationId xmlns:a16="http://schemas.microsoft.com/office/drawing/2014/main" id="{7A54C11F-039E-8B9F-8B2E-0E205CB3C3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655" y="2404090"/>
            <a:ext cx="352541" cy="352541"/>
          </a:xfrm>
          <a:prstGeom prst="rect">
            <a:avLst/>
          </a:prstGeom>
        </p:spPr>
      </p:pic>
      <p:pic>
        <p:nvPicPr>
          <p:cNvPr id="6" name="Graphic 5" descr="Lightbulb outline">
            <a:extLst>
              <a:ext uri="{FF2B5EF4-FFF2-40B4-BE49-F238E27FC236}">
                <a16:creationId xmlns:a16="http://schemas.microsoft.com/office/drawing/2014/main" id="{B10FF5C3-3180-8BF8-6863-4402193792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570" y="3512944"/>
            <a:ext cx="352541" cy="352541"/>
          </a:xfrm>
          <a:prstGeom prst="rect">
            <a:avLst/>
          </a:prstGeom>
        </p:spPr>
      </p:pic>
      <p:sp>
        <p:nvSpPr>
          <p:cNvPr id="8" name="Rectangle 7">
            <a:extLst>
              <a:ext uri="{FF2B5EF4-FFF2-40B4-BE49-F238E27FC236}">
                <a16:creationId xmlns:a16="http://schemas.microsoft.com/office/drawing/2014/main" id="{7403E7E9-85F8-8533-7811-11D08B46CBA9}"/>
              </a:ext>
            </a:extLst>
          </p:cNvPr>
          <p:cNvSpPr/>
          <p:nvPr/>
        </p:nvSpPr>
        <p:spPr>
          <a:xfrm>
            <a:off x="437654" y="2304227"/>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FB258C17-DF6D-B3DA-2ADB-C4F94E5D21FF}"/>
              </a:ext>
            </a:extLst>
          </p:cNvPr>
          <p:cNvSpPr/>
          <p:nvPr/>
        </p:nvSpPr>
        <p:spPr>
          <a:xfrm>
            <a:off x="437653" y="3424323"/>
            <a:ext cx="4628677" cy="111828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42197-34AA-7E1E-ECAC-1283FB3A604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DDA62044-1DC3-A571-A330-BFD731BD904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9CED0FF-7732-72AD-4D48-1BEE8F60A5A9}"/>
              </a:ext>
            </a:extLst>
          </p:cNvPr>
          <p:cNvSpPr txBox="1"/>
          <p:nvPr/>
        </p:nvSpPr>
        <p:spPr>
          <a:xfrm>
            <a:off x="304802" y="342567"/>
            <a:ext cx="11887198" cy="144655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Diving Deeper into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AI Gateway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is a specialized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middleware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component and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 </a:t>
            </a:r>
            <a:r>
              <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that serves as a </a:t>
            </a:r>
            <a:r>
              <a:rPr kumimoji="0" lang="en-US"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centralized control plane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providing a </a:t>
            </a:r>
            <a:r>
              <a:rPr kumimoji="0" lang="en-IN" sz="20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unified observable interface </a:t>
            </a:r>
            <a:r>
              <a:rPr kumimoji="0" lang="en-IN"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for the entire GenAI stack.</a:t>
            </a:r>
            <a:endParaRPr kumimoji="0" lang="en-US" sz="20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p:txBody>
      </p:sp>
      <p:sp>
        <p:nvSpPr>
          <p:cNvPr id="13" name="Rectangle 12">
            <a:extLst>
              <a:ext uri="{FF2B5EF4-FFF2-40B4-BE49-F238E27FC236}">
                <a16:creationId xmlns:a16="http://schemas.microsoft.com/office/drawing/2014/main" id="{9B95C626-21B0-E3C1-DC37-CA702FC03D1F}"/>
              </a:ext>
            </a:extLst>
          </p:cNvPr>
          <p:cNvSpPr/>
          <p:nvPr/>
        </p:nvSpPr>
        <p:spPr>
          <a:xfrm>
            <a:off x="191729" y="1988724"/>
            <a:ext cx="2750912" cy="3128969"/>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Middleware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Abstraction layer between user apps and LLM APIs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Operates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Middle position in stack</a:t>
            </a:r>
          </a:p>
        </p:txBody>
      </p:sp>
      <p:sp>
        <p:nvSpPr>
          <p:cNvPr id="14" name="Rectangle 13">
            <a:extLst>
              <a:ext uri="{FF2B5EF4-FFF2-40B4-BE49-F238E27FC236}">
                <a16:creationId xmlns:a16="http://schemas.microsoft.com/office/drawing/2014/main" id="{F87BD3E1-588E-2ED0-AA59-8003230CC0B7}"/>
              </a:ext>
            </a:extLst>
          </p:cNvPr>
          <p:cNvSpPr/>
          <p:nvPr/>
        </p:nvSpPr>
        <p:spPr>
          <a:xfrm>
            <a:off x="341187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5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Egress Proxy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Reverse proxy, manages outbound traffic (apps to LLMs)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Data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defines the direction of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F50DAB6-D575-D957-6282-1C8A9190915F}"/>
              </a:ext>
            </a:extLst>
          </p:cNvPr>
          <p:cNvSpPr/>
          <p:nvPr/>
        </p:nvSpPr>
        <p:spPr>
          <a:xfrm>
            <a:off x="6434339"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Centralized Control Plane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Consolidates all application-level traffic into single point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Control plane, at network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controller directing all traffic</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850204D2-015D-ED01-F20A-4ADC6C3FDAA4}"/>
              </a:ext>
            </a:extLst>
          </p:cNvPr>
          <p:cNvSpPr/>
          <p:nvPr/>
        </p:nvSpPr>
        <p:spPr>
          <a:xfrm>
            <a:off x="9471190" y="2009867"/>
            <a:ext cx="2640330" cy="3107826"/>
          </a:xfrm>
          <a:prstGeom prst="rect">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Work Sans" pitchFamily="2" charset="77"/>
                <a:ea typeface="+mn-ea"/>
                <a:cs typeface="+mn-cs"/>
              </a:rPr>
              <a:t>Unified Observable Interface</a:t>
            </a: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Provides centralized policy enforcement and full observability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Single user-friendly API at application level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white"/>
                </a:solidFill>
                <a:effectLst/>
                <a:uLnTx/>
                <a:uFillTx/>
                <a:latin typeface="Work Sans" pitchFamily="2" charset="77"/>
                <a:ea typeface="+mn-ea"/>
                <a:cs typeface="+mn-cs"/>
              </a:rPr>
              <a:t>This is the final benefit of the AI Gateway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Plus 16">
            <a:extLst>
              <a:ext uri="{FF2B5EF4-FFF2-40B4-BE49-F238E27FC236}">
                <a16:creationId xmlns:a16="http://schemas.microsoft.com/office/drawing/2014/main" id="{76B706BA-90D8-3BF9-61A2-7E2203424139}"/>
              </a:ext>
            </a:extLst>
          </p:cNvPr>
          <p:cNvSpPr/>
          <p:nvPr/>
        </p:nvSpPr>
        <p:spPr>
          <a:xfrm>
            <a:off x="2953212" y="3275481"/>
            <a:ext cx="469233" cy="469233"/>
          </a:xfrm>
          <a:prstGeom prst="mathPlus">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ight Arrow 17">
            <a:extLst>
              <a:ext uri="{FF2B5EF4-FFF2-40B4-BE49-F238E27FC236}">
                <a16:creationId xmlns:a16="http://schemas.microsoft.com/office/drawing/2014/main" id="{FC403883-A4BD-7975-8110-43BEDF20108E}"/>
              </a:ext>
            </a:extLst>
          </p:cNvPr>
          <p:cNvSpPr/>
          <p:nvPr/>
        </p:nvSpPr>
        <p:spPr>
          <a:xfrm>
            <a:off x="6104236" y="3328041"/>
            <a:ext cx="311751" cy="364112"/>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Equals 21">
            <a:extLst>
              <a:ext uri="{FF2B5EF4-FFF2-40B4-BE49-F238E27FC236}">
                <a16:creationId xmlns:a16="http://schemas.microsoft.com/office/drawing/2014/main" id="{3CCECAEF-45D5-7F4B-9DF6-12CEF8A7C7FA}"/>
              </a:ext>
            </a:extLst>
          </p:cNvPr>
          <p:cNvSpPr/>
          <p:nvPr/>
        </p:nvSpPr>
        <p:spPr>
          <a:xfrm>
            <a:off x="9074669" y="3275481"/>
            <a:ext cx="426575" cy="469232"/>
          </a:xfrm>
          <a:prstGeom prst="mathEqual">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0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08ABD-97B9-4120-7C99-FE1753E0CDB6}"/>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4C348B-1EF8-4CD9-69B2-32DD907E94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7A4D51F5-7BF4-C99D-8C83-0160B54D0D7A}"/>
              </a:ext>
            </a:extLst>
          </p:cNvPr>
          <p:cNvSpPr txBox="1"/>
          <p:nvPr/>
        </p:nvSpPr>
        <p:spPr>
          <a:xfrm>
            <a:off x="304802" y="342567"/>
            <a:ext cx="11887198" cy="550920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API Gateway vs. AI Gateway</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API Gateway is primarily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ingress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 AI Gateway is typically an </a:t>
            </a:r>
            <a:r>
              <a:rPr kumimoji="0" lang="en-US" sz="16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egress proxy</a:t>
            </a:r>
            <a:r>
              <a:rPr kumimoji="0" lang="en-US" sz="1600" b="0" i="0" u="none" strike="noStrike" kern="1200" cap="none" spc="0" normalizeH="0" baseline="0" noProof="0" dirty="0">
                <a:ln>
                  <a:noFill/>
                </a:ln>
                <a:solidFill>
                  <a:prstClr val="black"/>
                </a:solidFill>
                <a:effectLst/>
                <a:uLnTx/>
                <a:uFillTx/>
                <a:latin typeface="Work Sans" pitchFamily="2" charset="77"/>
                <a:ea typeface="LabGrotesque-Black"/>
                <a:cs typeface="LabGrotesque-Black"/>
                <a:sym typeface="LabGrotesque-Black"/>
              </a:rPr>
              <a:t>.</a:t>
            </a:r>
          </a:p>
        </p:txBody>
      </p:sp>
      <p:pic>
        <p:nvPicPr>
          <p:cNvPr id="6" name="Picture 5">
            <a:extLst>
              <a:ext uri="{FF2B5EF4-FFF2-40B4-BE49-F238E27FC236}">
                <a16:creationId xmlns:a16="http://schemas.microsoft.com/office/drawing/2014/main" id="{6472A2D0-ACA6-E293-AD39-7F32565E9A97}"/>
              </a:ext>
            </a:extLst>
          </p:cNvPr>
          <p:cNvPicPr>
            <a:picLocks noChangeAspect="1"/>
          </p:cNvPicPr>
          <p:nvPr/>
        </p:nvPicPr>
        <p:blipFill>
          <a:blip r:embed="rId4"/>
          <a:srcRect t="25798"/>
          <a:stretch>
            <a:fillRect/>
          </a:stretch>
        </p:blipFill>
        <p:spPr>
          <a:xfrm>
            <a:off x="859910" y="1006233"/>
            <a:ext cx="10472179" cy="4234314"/>
          </a:xfrm>
          <a:prstGeom prst="rect">
            <a:avLst/>
          </a:prstGeom>
        </p:spPr>
      </p:pic>
      <p:sp>
        <p:nvSpPr>
          <p:cNvPr id="7" name="Rectangle 6">
            <a:extLst>
              <a:ext uri="{FF2B5EF4-FFF2-40B4-BE49-F238E27FC236}">
                <a16:creationId xmlns:a16="http://schemas.microsoft.com/office/drawing/2014/main" id="{F6ADE59A-ABBD-FE88-812B-1D35B4251BF7}"/>
              </a:ext>
            </a:extLst>
          </p:cNvPr>
          <p:cNvSpPr/>
          <p:nvPr/>
        </p:nvSpPr>
        <p:spPr>
          <a:xfrm>
            <a:off x="859910" y="1087779"/>
            <a:ext cx="10620890" cy="4152768"/>
          </a:xfrm>
          <a:prstGeom prst="rect">
            <a:avLst/>
          </a:prstGeom>
          <a:noFill/>
          <a:ln w="63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59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680B-65B8-9033-26D0-9773DFE2C8D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1817C024-F9B1-713B-5845-01E1C04004B4}"/>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Key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C15A50-7321-029F-F9B2-DEC50A3EA46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4400646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5B9BD-43C7-6DFE-DF40-564186ADAA3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04DE52D-B2E6-6C64-04BD-1980B179D7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43C49D35-47D5-0539-89AA-1A568D1ADF8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Centralized Access and Enterprise-Grade Security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Unified Access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Connect to multiple LLM providers (e.g., OpenAI, Anthropic, Cohere, in-house models) via a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single API</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 no need to manage individual SDKs, endpoints, or API keys.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Authentication &amp; Authorization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secure access with centralized key management. Developers get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scoped API keys</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&amp; root credentials stay secure with tools like AWS SSM, GCP Secret Manager, or Azure Vault.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Role-Based Access Control (RBAC)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Control who can access what — down to specific models or operations —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ensuring compliance</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with enterprise security</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standards.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168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1FDDC-8CEA-0408-15E3-B0CD611973F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909D28B-4BC3-784F-B6C2-102C761916F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2F8C232-3090-E501-E677-3F8C8A3C2D4C}"/>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Smart Routing, Fallbacks, and Load Management</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Routing &amp; Fallbacks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Route requests based on latency, cost, or model reliability. Automatically retry or failover to alternate providers when needed.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Rate Limiting &amp; Load Balancing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Enforce quotas per user or team, and balance load across providers to ensure high availability and fairness.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Caching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Reduce latency and token spend by caching repeated prompts and responses — improving performance without sacrificing accuracy.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126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DA784-792D-1D9B-73FE-51C40946291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015D8DC4-A9DD-F0CB-90CD-C4676E0B04D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8FA7CFB-7F7C-A000-4C2E-45D122220D6A}"/>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Full Visibility into LLM Performance and Usage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Performance Monitoring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Track latency, error rates, and token throughput per model endpoint — enabling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SLA adherence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early issue detection.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Usage Analytics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View detailed logs and dashboards showing who accessed which model, when, and how — helping teams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understand adoption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a:t>
            </a:r>
            <a:r>
              <a:rPr kumimoji="0" lang="en-IN" sz="2000" b="0" i="0" u="none" strike="noStrike" kern="1200" cap="none" spc="0" normalizeH="0" baseline="0" noProof="0" dirty="0" err="1">
                <a:ln>
                  <a:noFill/>
                </a:ln>
                <a:solidFill>
                  <a:prstClr val="black"/>
                </a:solidFill>
                <a:effectLst/>
                <a:uLnTx/>
                <a:uFillTx/>
                <a:latin typeface="Work Sans" pitchFamily="2" charset="77"/>
                <a:ea typeface="+mn-ea"/>
                <a:cs typeface="+mn-cs"/>
              </a:rPr>
              <a:t>behavior</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Cost Management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Attribute token-level costs to users, teams, or features.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Prevent budget overruns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and gain transparency into model spend.</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218636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755-E7EE-5989-1A9F-C0ECFB4D2EF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0C210E8-C321-DDC2-6FFF-1FA1A81B3D4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03DFD8A-F334-A68D-D9BE-067718203E48}"/>
              </a:ext>
            </a:extLst>
          </p:cNvPr>
          <p:cNvSpPr txBox="1"/>
          <p:nvPr/>
        </p:nvSpPr>
        <p:spPr>
          <a:xfrm>
            <a:off x="304803" y="342567"/>
            <a:ext cx="12076667" cy="4832092"/>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Built to Plug into Your GenAI Stack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API Integrations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Easily connect to tools like evaluation pipelines, prompt guardrails, vector databases, or monitoring platforms.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Custom Model Support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Bring your own fine-tuned or proprietary models into the Gateway — run them alongside commercial providers with a consistent interface.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a:t>
            </a: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Composable Architecture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Designed to extend with your workflows, tools, and compliance stack — from dev sandboxes to production deployments.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spTree>
    <p:extLst>
      <p:ext uri="{BB962C8B-B14F-4D97-AF65-F5344CB8AC3E}">
        <p14:creationId xmlns:p14="http://schemas.microsoft.com/office/powerpoint/2010/main" val="141490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98DB0-FCB4-92ED-77B4-F5BD8376AFE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1EDE025-A043-ECF4-5915-2923C7B712F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6330BB2-DA4C-FF05-B8C1-0AF87727E536}"/>
              </a:ext>
            </a:extLst>
          </p:cNvPr>
          <p:cNvSpPr txBox="1"/>
          <p:nvPr/>
        </p:nvSpPr>
        <p:spPr>
          <a:xfrm>
            <a:off x="304803" y="342567"/>
            <a:ext cx="12076667"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Why AI Gateway Matters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One gateway to rule all LLMs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Enforced security, roles, and cost controls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Intelligent routing, caching, and fallbacks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Full observability into usage and performance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Plug-and-play with your AI/ML ecosystem</a:t>
            </a:r>
          </a:p>
        </p:txBody>
      </p:sp>
      <p:sp>
        <p:nvSpPr>
          <p:cNvPr id="3" name="TextBox 2">
            <a:extLst>
              <a:ext uri="{FF2B5EF4-FFF2-40B4-BE49-F238E27FC236}">
                <a16:creationId xmlns:a16="http://schemas.microsoft.com/office/drawing/2014/main" id="{3A7660C4-9CD1-EF2E-0E45-E288962191C5}"/>
              </a:ext>
            </a:extLst>
          </p:cNvPr>
          <p:cNvSpPr txBox="1"/>
          <p:nvPr/>
        </p:nvSpPr>
        <p:spPr>
          <a:xfrm>
            <a:off x="572537" y="4401210"/>
            <a:ext cx="11046924"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	AI Gateway provides a structured and scalable foundation for enterprise GenAI!</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61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651BF-8CE0-04D2-392B-124F20CD029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447C1C-ABB1-AAC2-09DE-631029F5749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Revisiting Scenarios with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DE7BD8D-F7F9-CF0B-3927-4BA98D3F0F9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1415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74E1A-8449-7755-B922-322D8214482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EABA9F6-C9FE-4F8E-FEE1-FE7F1FABA7E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What Makes</a:t>
            </a:r>
            <a:r>
              <a:rPr kumimoji="0" lang="en-US" sz="2400" b="1" i="0" u="none" strike="noStrike" kern="1200" cap="none" spc="0" normalizeH="0" noProof="0" dirty="0">
                <a:ln>
                  <a:noFill/>
                </a:ln>
                <a:solidFill>
                  <a:srgbClr val="000000"/>
                </a:solidFill>
                <a:effectLst/>
                <a:uLnTx/>
                <a:uFillTx/>
                <a:latin typeface="Work Sans" pitchFamily="2" charset="77"/>
                <a:sym typeface="LabGrotesque-Black"/>
              </a:rPr>
              <a:t> a Language Model “Large”</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94FCD32F-C9BF-0555-CDDE-28AC465C4EA7}"/>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12" descr="A picture containing text, line, font, number&#10;&#10;Description automatically generated">
            <a:extLst>
              <a:ext uri="{FF2B5EF4-FFF2-40B4-BE49-F238E27FC236}">
                <a16:creationId xmlns:a16="http://schemas.microsoft.com/office/drawing/2014/main" id="{1895A948-7B56-6DE0-8D7D-160AEFAC9C6F}"/>
              </a:ext>
            </a:extLst>
          </p:cNvPr>
          <p:cNvPicPr>
            <a:picLocks noChangeAspect="1"/>
          </p:cNvPicPr>
          <p:nvPr/>
        </p:nvPicPr>
        <p:blipFill>
          <a:blip r:embed="rId4"/>
          <a:stretch>
            <a:fillRect/>
          </a:stretch>
        </p:blipFill>
        <p:spPr>
          <a:xfrm>
            <a:off x="5988444" y="1846840"/>
            <a:ext cx="5172892" cy="2514065"/>
          </a:xfrm>
          <a:prstGeom prst="rect">
            <a:avLst/>
          </a:prstGeom>
          <a:ln>
            <a:solidFill>
              <a:schemeClr val="accent1"/>
            </a:solidFill>
          </a:ln>
        </p:spPr>
      </p:pic>
      <p:pic>
        <p:nvPicPr>
          <p:cNvPr id="14" name="Picture 13" descr="A picture containing text, screenshot, font, circle&#10;&#10;Description automatically generated">
            <a:extLst>
              <a:ext uri="{FF2B5EF4-FFF2-40B4-BE49-F238E27FC236}">
                <a16:creationId xmlns:a16="http://schemas.microsoft.com/office/drawing/2014/main" id="{6B34DD38-D8AB-6878-4247-9323E8559F99}"/>
              </a:ext>
            </a:extLst>
          </p:cNvPr>
          <p:cNvPicPr>
            <a:picLocks noChangeAspect="1"/>
          </p:cNvPicPr>
          <p:nvPr/>
        </p:nvPicPr>
        <p:blipFill>
          <a:blip r:embed="rId5"/>
          <a:stretch>
            <a:fillRect/>
          </a:stretch>
        </p:blipFill>
        <p:spPr>
          <a:xfrm>
            <a:off x="5988444" y="4917153"/>
            <a:ext cx="2996596" cy="1311495"/>
          </a:xfrm>
          <a:prstGeom prst="rect">
            <a:avLst/>
          </a:prstGeom>
          <a:ln>
            <a:solidFill>
              <a:schemeClr val="accent1"/>
            </a:solidFill>
          </a:ln>
        </p:spPr>
      </p:pic>
      <p:sp>
        <p:nvSpPr>
          <p:cNvPr id="15" name="TextBox 14">
            <a:extLst>
              <a:ext uri="{FF2B5EF4-FFF2-40B4-BE49-F238E27FC236}">
                <a16:creationId xmlns:a16="http://schemas.microsoft.com/office/drawing/2014/main" id="{FDD9FECA-F820-AE70-8C42-745E2A490E2D}"/>
              </a:ext>
            </a:extLst>
          </p:cNvPr>
          <p:cNvSpPr txBox="1"/>
          <p:nvPr/>
        </p:nvSpPr>
        <p:spPr>
          <a:xfrm>
            <a:off x="4491725" y="1155200"/>
            <a:ext cx="3558581"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Number of Model Parameters</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16FC8FAC-FB6D-2785-36FE-19760563C54F}"/>
              </a:ext>
            </a:extLst>
          </p:cNvPr>
          <p:cNvSpPr txBox="1"/>
          <p:nvPr/>
        </p:nvSpPr>
        <p:spPr>
          <a:xfrm>
            <a:off x="2014843" y="5552731"/>
            <a:ext cx="3804679"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Trained on More and More Data!</a:t>
            </a:r>
            <a:endParaRPr kumimoji="0" lang="en-US" sz="1800" b="0" i="0" u="none" strike="noStrike" kern="1200" cap="none" spc="0" normalizeH="0" baseline="0" noProof="0" dirty="0">
              <a:ln>
                <a:noFill/>
              </a:ln>
              <a:solidFill>
                <a:prstClr val="black"/>
              </a:solidFill>
              <a:effectLst/>
              <a:uLnTx/>
              <a:uFillTx/>
              <a:latin typeface="Work Sans" pitchFamily="2" charset="77"/>
            </a:endParaRPr>
          </a:p>
        </p:txBody>
      </p:sp>
      <p:pic>
        <p:nvPicPr>
          <p:cNvPr id="17" name="Picture 2" descr="The Future of Large Language Models (LLMs): Strategy, Opportunities and  Challenges">
            <a:extLst>
              <a:ext uri="{FF2B5EF4-FFF2-40B4-BE49-F238E27FC236}">
                <a16:creationId xmlns:a16="http://schemas.microsoft.com/office/drawing/2014/main" id="{E6144887-A1CE-50F9-1867-C8F253201D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72" y="1836805"/>
            <a:ext cx="5687658" cy="26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6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7F913-CBD2-7FBB-624C-E8A3D4BF180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8D3BF939-130F-2FED-D631-2A835705721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B7C6A6DD-3380-786D-A7B8-C2A5C40A7D8A}"/>
              </a:ext>
            </a:extLst>
          </p:cNvPr>
          <p:cNvSpPr txBox="1"/>
          <p:nvPr/>
        </p:nvSpPr>
        <p:spPr>
          <a:xfrm>
            <a:off x="304803" y="342567"/>
            <a:ext cx="12076667" cy="52322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How AI Gateway Resolves the Real Risks</a:t>
            </a:r>
          </a:p>
        </p:txBody>
      </p:sp>
      <p:graphicFrame>
        <p:nvGraphicFramePr>
          <p:cNvPr id="7" name="Diagram 6">
            <a:extLst>
              <a:ext uri="{FF2B5EF4-FFF2-40B4-BE49-F238E27FC236}">
                <a16:creationId xmlns:a16="http://schemas.microsoft.com/office/drawing/2014/main" id="{D8F06478-B098-B3CB-9514-D49DFF785FFE}"/>
              </a:ext>
            </a:extLst>
          </p:cNvPr>
          <p:cNvGraphicFramePr/>
          <p:nvPr/>
        </p:nvGraphicFramePr>
        <p:xfrm>
          <a:off x="457200" y="952845"/>
          <a:ext cx="11347252"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ounded Rectangle 9">
            <a:extLst>
              <a:ext uri="{FF2B5EF4-FFF2-40B4-BE49-F238E27FC236}">
                <a16:creationId xmlns:a16="http://schemas.microsoft.com/office/drawing/2014/main" id="{2F8FB899-FA69-5CC6-2FD9-6C8CA1E17C55}"/>
              </a:ext>
            </a:extLst>
          </p:cNvPr>
          <p:cNvSpPr/>
          <p:nvPr/>
        </p:nvSpPr>
        <p:spPr>
          <a:xfrm>
            <a:off x="2757948" y="5636120"/>
            <a:ext cx="7389535" cy="87931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Work Sans" pitchFamily="2" charset="77"/>
                <a:ea typeface="+mn-ea"/>
                <a:cs typeface="+mn-cs"/>
              </a:rPr>
              <a:t>Key Takeaway: </a:t>
            </a:r>
            <a:r>
              <a:rPr kumimoji="0" lang="en-US" sz="1800" b="0" i="0" u="none" strike="noStrike" kern="1200" cap="none" spc="0" normalizeH="0" baseline="0" noProof="0" dirty="0">
                <a:ln>
                  <a:noFill/>
                </a:ln>
                <a:solidFill>
                  <a:prstClr val="white"/>
                </a:solidFill>
                <a:effectLst/>
                <a:uLnTx/>
                <a:uFillTx/>
                <a:latin typeface="Work Sans" pitchFamily="2" charset="77"/>
                <a:ea typeface="+mn-ea"/>
                <a:cs typeface="+mn-cs"/>
              </a:rPr>
              <a:t>AI Gateway isn’t just infrastructure — it’s how you make GenAI safe, scalable, and enterprise-ready.</a:t>
            </a:r>
          </a:p>
        </p:txBody>
      </p:sp>
    </p:spTree>
    <p:extLst>
      <p:ext uri="{BB962C8B-B14F-4D97-AF65-F5344CB8AC3E}">
        <p14:creationId xmlns:p14="http://schemas.microsoft.com/office/powerpoint/2010/main" val="24819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9F15E-A30C-EADB-F98C-9290E23D578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BB1B59ED-259D-CC60-4773-FFBDE8B1556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Overview of Features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986C07DC-3842-BF0D-E5BB-D0A16776B70F}"/>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675464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C6B2-ECE8-EE59-F653-ED1877A02F6D}"/>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CEBCDD83-1046-6B6D-67A4-618649F617A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87B7540-B88D-E6DD-009F-EAA2C3E34CB9}"/>
              </a:ext>
            </a:extLst>
          </p:cNvPr>
          <p:cNvSpPr txBox="1"/>
          <p:nvPr/>
        </p:nvSpPr>
        <p:spPr>
          <a:xfrm>
            <a:off x="159658" y="386109"/>
            <a:ext cx="12017827" cy="707886"/>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000" b="1" dirty="0" err="1">
                <a:solidFill>
                  <a:srgbClr val="7030A0"/>
                </a:solidFill>
                <a:latin typeface="Work Sans" pitchFamily="2" charset="77"/>
                <a:sym typeface="LabGrotesque-Black"/>
              </a:rPr>
              <a:t>TrueFoundry</a:t>
            </a:r>
            <a:r>
              <a:rPr lang="en-US" sz="2000" b="1" dirty="0">
                <a:solidFill>
                  <a:srgbClr val="7030A0"/>
                </a:solidFill>
                <a:latin typeface="Work Sans" pitchFamily="2" charset="77"/>
                <a:sym typeface="LabGrotesque-Black"/>
              </a:rPr>
              <a:t> AI Gateway </a:t>
            </a:r>
            <a:r>
              <a:rPr lang="en-US" sz="2000" dirty="0">
                <a:solidFill>
                  <a:prstClr val="black"/>
                </a:solidFill>
                <a:latin typeface="Work Sans" pitchFamily="2" charset="77"/>
                <a:sym typeface="LabGrotesque-Black"/>
              </a:rPr>
              <a:t>is a </a:t>
            </a:r>
            <a:r>
              <a:rPr lang="en-US" sz="2000" dirty="0">
                <a:solidFill>
                  <a:srgbClr val="00B0F0"/>
                </a:solidFill>
                <a:latin typeface="Work Sans" pitchFamily="2" charset="77"/>
                <a:sym typeface="LabGrotesque-Black"/>
              </a:rPr>
              <a:t>centralized control plane </a:t>
            </a:r>
            <a:r>
              <a:rPr lang="en-US" sz="2000" dirty="0">
                <a:solidFill>
                  <a:prstClr val="black"/>
                </a:solidFill>
                <a:latin typeface="Work Sans" pitchFamily="2" charset="77"/>
                <a:sym typeface="LabGrotesque-Black"/>
              </a:rPr>
              <a:t>for Agentic AI, that manages interactions between LLMs &amp; applications with </a:t>
            </a:r>
            <a:r>
              <a:rPr lang="en-US" sz="2000" dirty="0">
                <a:solidFill>
                  <a:srgbClr val="00B0F0"/>
                </a:solidFill>
                <a:latin typeface="Work Sans" pitchFamily="2" charset="77"/>
                <a:sym typeface="LabGrotesque-Black"/>
              </a:rPr>
              <a:t>unified access, security, observability, control.</a:t>
            </a:r>
            <a:endParaRPr lang="en-IN" sz="1600" i="1" dirty="0">
              <a:latin typeface="Work Sans" pitchFamily="2" charset="77"/>
            </a:endParaRPr>
          </a:p>
        </p:txBody>
      </p:sp>
      <p:sp>
        <p:nvSpPr>
          <p:cNvPr id="11" name="Rectangle 10">
            <a:extLst>
              <a:ext uri="{FF2B5EF4-FFF2-40B4-BE49-F238E27FC236}">
                <a16:creationId xmlns:a16="http://schemas.microsoft.com/office/drawing/2014/main" id="{98310E65-6508-7350-7A35-658426D0EC62}"/>
              </a:ext>
            </a:extLst>
          </p:cNvPr>
          <p:cNvSpPr/>
          <p:nvPr/>
        </p:nvSpPr>
        <p:spPr>
          <a:xfrm>
            <a:off x="493486" y="2061028"/>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1400" b="1" dirty="0">
                <a:solidFill>
                  <a:schemeClr val="tx1"/>
                </a:solidFill>
                <a:latin typeface="Work Sans" pitchFamily="2" charset="77"/>
              </a:rPr>
              <a:t>Tracing</a:t>
            </a:r>
          </a:p>
          <a:p>
            <a:r>
              <a:rPr lang="en-US" sz="1200" dirty="0">
                <a:solidFill>
                  <a:schemeClr val="tx1"/>
                </a:solidFill>
                <a:latin typeface="Work Sans" pitchFamily="2" charset="77"/>
              </a:rPr>
              <a:t>- Audit each step of the complex workflow</a:t>
            </a:r>
          </a:p>
          <a:p>
            <a:r>
              <a:rPr lang="en-US" sz="1200" dirty="0">
                <a:solidFill>
                  <a:schemeClr val="tx1"/>
                </a:solidFill>
                <a:latin typeface="Work Sans" pitchFamily="2" charset="77"/>
              </a:rPr>
              <a:t>- For RAG/Agent Building </a:t>
            </a:r>
          </a:p>
        </p:txBody>
      </p:sp>
      <p:sp>
        <p:nvSpPr>
          <p:cNvPr id="12" name="Rectangle 11">
            <a:extLst>
              <a:ext uri="{FF2B5EF4-FFF2-40B4-BE49-F238E27FC236}">
                <a16:creationId xmlns:a16="http://schemas.microsoft.com/office/drawing/2014/main" id="{75B85871-653D-51F0-1769-037C7DD873D4}"/>
              </a:ext>
            </a:extLst>
          </p:cNvPr>
          <p:cNvSpPr/>
          <p:nvPr/>
        </p:nvSpPr>
        <p:spPr>
          <a:xfrm>
            <a:off x="3258456" y="2061028"/>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Security &amp; Access Controls</a:t>
            </a:r>
          </a:p>
          <a:p>
            <a:pPr marL="171450" indent="-171450">
              <a:buFontTx/>
              <a:buChar char="-"/>
            </a:pPr>
            <a:r>
              <a:rPr lang="en-US" sz="1200" dirty="0">
                <a:solidFill>
                  <a:schemeClr val="tx1"/>
                </a:solidFill>
                <a:latin typeface="Work Sans" pitchFamily="2" charset="77"/>
              </a:rPr>
              <a:t>Centralized API key management</a:t>
            </a:r>
          </a:p>
          <a:p>
            <a:pPr marL="171450" indent="-171450">
              <a:buFontTx/>
              <a:buChar char="-"/>
            </a:pPr>
            <a:r>
              <a:rPr lang="en-US" sz="1200" dirty="0">
                <a:solidFill>
                  <a:schemeClr val="tx1"/>
                </a:solidFill>
                <a:latin typeface="Work Sans" pitchFamily="2" charset="77"/>
              </a:rPr>
              <a:t>RBAC and Audit Trail</a:t>
            </a:r>
          </a:p>
          <a:p>
            <a:pPr marL="171450" indent="-171450">
              <a:buFontTx/>
              <a:buChar char="-"/>
            </a:pPr>
            <a:r>
              <a:rPr lang="en-US" sz="1200" dirty="0">
                <a:solidFill>
                  <a:schemeClr val="tx1"/>
                </a:solidFill>
                <a:latin typeface="Work Sans" pitchFamily="2" charset="77"/>
              </a:rPr>
              <a:t>Rate Limiting and Throttling</a:t>
            </a:r>
          </a:p>
        </p:txBody>
      </p:sp>
      <p:sp>
        <p:nvSpPr>
          <p:cNvPr id="13" name="Rectangle 12">
            <a:extLst>
              <a:ext uri="{FF2B5EF4-FFF2-40B4-BE49-F238E27FC236}">
                <a16:creationId xmlns:a16="http://schemas.microsoft.com/office/drawing/2014/main" id="{026204BB-69A1-B466-C589-C56E3C44CCFB}"/>
              </a:ext>
            </a:extLst>
          </p:cNvPr>
          <p:cNvSpPr/>
          <p:nvPr/>
        </p:nvSpPr>
        <p:spPr>
          <a:xfrm>
            <a:off x="493485"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Fallback and Load Balancing</a:t>
            </a:r>
          </a:p>
          <a:p>
            <a:pPr marL="171450" indent="-171450">
              <a:buFontTx/>
              <a:buChar char="-"/>
            </a:pPr>
            <a:r>
              <a:rPr lang="en-US" sz="1200" dirty="0" err="1">
                <a:solidFill>
                  <a:schemeClr val="tx1"/>
                </a:solidFill>
                <a:latin typeface="Work Sans" pitchFamily="2" charset="77"/>
              </a:rPr>
              <a:t>Fallover</a:t>
            </a:r>
            <a:r>
              <a:rPr lang="en-US" sz="1200" dirty="0">
                <a:solidFill>
                  <a:schemeClr val="tx1"/>
                </a:solidFill>
                <a:latin typeface="Work Sans" pitchFamily="2" charset="77"/>
              </a:rPr>
              <a:t> for high availability</a:t>
            </a:r>
          </a:p>
          <a:p>
            <a:pPr marL="171450" indent="-171450">
              <a:buFontTx/>
              <a:buChar char="-"/>
            </a:pPr>
            <a:r>
              <a:rPr lang="en-US" sz="1200" dirty="0">
                <a:solidFill>
                  <a:schemeClr val="tx1"/>
                </a:solidFill>
                <a:latin typeface="Work Sans" pitchFamily="2" charset="77"/>
              </a:rPr>
              <a:t>Load balance for cost/quality</a:t>
            </a:r>
          </a:p>
        </p:txBody>
      </p:sp>
      <p:sp>
        <p:nvSpPr>
          <p:cNvPr id="14" name="Rectangle 13">
            <a:extLst>
              <a:ext uri="{FF2B5EF4-FFF2-40B4-BE49-F238E27FC236}">
                <a16:creationId xmlns:a16="http://schemas.microsoft.com/office/drawing/2014/main" id="{56309BB6-306E-C8AA-BF27-2A07DB0B0E82}"/>
              </a:ext>
            </a:extLst>
          </p:cNvPr>
          <p:cNvSpPr/>
          <p:nvPr/>
        </p:nvSpPr>
        <p:spPr>
          <a:xfrm>
            <a:off x="3258456" y="3722915"/>
            <a:ext cx="261982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Guardrails</a:t>
            </a:r>
          </a:p>
          <a:p>
            <a:pPr marL="171450" indent="-171450">
              <a:buFontTx/>
              <a:buChar char="-"/>
            </a:pPr>
            <a:r>
              <a:rPr lang="en-US" sz="1200" dirty="0">
                <a:solidFill>
                  <a:schemeClr val="tx1"/>
                </a:solidFill>
                <a:latin typeface="Work Sans" pitchFamily="2" charset="77"/>
              </a:rPr>
              <a:t>PII Risks</a:t>
            </a:r>
          </a:p>
          <a:p>
            <a:pPr marL="171450" indent="-171450">
              <a:buFontTx/>
              <a:buChar char="-"/>
            </a:pPr>
            <a:r>
              <a:rPr lang="en-US" sz="1200" dirty="0">
                <a:solidFill>
                  <a:schemeClr val="tx1"/>
                </a:solidFill>
                <a:latin typeface="Work Sans" pitchFamily="2" charset="77"/>
              </a:rPr>
              <a:t>Bias/Fairness policies</a:t>
            </a:r>
          </a:p>
        </p:txBody>
      </p:sp>
      <p:sp>
        <p:nvSpPr>
          <p:cNvPr id="16" name="Rectangle 15">
            <a:extLst>
              <a:ext uri="{FF2B5EF4-FFF2-40B4-BE49-F238E27FC236}">
                <a16:creationId xmlns:a16="http://schemas.microsoft.com/office/drawing/2014/main" id="{2AE7F1C2-378B-6A69-E988-C49D56EF2AED}"/>
              </a:ext>
            </a:extLst>
          </p:cNvPr>
          <p:cNvSpPr/>
          <p:nvPr/>
        </p:nvSpPr>
        <p:spPr>
          <a:xfrm>
            <a:off x="493486" y="5551714"/>
            <a:ext cx="2322286"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Caching &amp; Optimization</a:t>
            </a:r>
          </a:p>
          <a:p>
            <a:r>
              <a:rPr lang="en-US" sz="1200" dirty="0">
                <a:solidFill>
                  <a:schemeClr val="tx1"/>
                </a:solidFill>
                <a:latin typeface="Work Sans" pitchFamily="2" charset="77"/>
              </a:rPr>
              <a:t>- Semantic caching for repeated prompts</a:t>
            </a:r>
          </a:p>
        </p:txBody>
      </p:sp>
      <p:sp>
        <p:nvSpPr>
          <p:cNvPr id="17" name="Rectangle 16">
            <a:extLst>
              <a:ext uri="{FF2B5EF4-FFF2-40B4-BE49-F238E27FC236}">
                <a16:creationId xmlns:a16="http://schemas.microsoft.com/office/drawing/2014/main" id="{EC939628-2BDA-DAC1-6082-31955E782852}"/>
              </a:ext>
            </a:extLst>
          </p:cNvPr>
          <p:cNvSpPr/>
          <p:nvPr/>
        </p:nvSpPr>
        <p:spPr>
          <a:xfrm>
            <a:off x="3258456" y="5551714"/>
            <a:ext cx="2837544"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400" b="1" dirty="0">
                <a:solidFill>
                  <a:schemeClr val="tx1"/>
                </a:solidFill>
                <a:latin typeface="Work Sans" pitchFamily="2" charset="77"/>
              </a:rPr>
              <a:t>Cost and Usage Monitoring</a:t>
            </a:r>
          </a:p>
          <a:p>
            <a:pPr marL="171450" indent="-171450">
              <a:buFontTx/>
              <a:buChar char="-"/>
            </a:pPr>
            <a:r>
              <a:rPr lang="en-US" sz="1200" dirty="0">
                <a:solidFill>
                  <a:schemeClr val="tx1"/>
                </a:solidFill>
                <a:latin typeface="Work Sans" pitchFamily="2" charset="77"/>
              </a:rPr>
              <a:t>Monitor cost from one pane</a:t>
            </a:r>
          </a:p>
          <a:p>
            <a:pPr marL="171450" indent="-171450">
              <a:buFontTx/>
              <a:buChar char="-"/>
            </a:pPr>
            <a:r>
              <a:rPr lang="en-US" sz="1200" dirty="0">
                <a:solidFill>
                  <a:schemeClr val="tx1"/>
                </a:solidFill>
                <a:latin typeface="Work Sans" pitchFamily="2" charset="77"/>
              </a:rPr>
              <a:t>Complete prompt &lt;&gt; Response logging</a:t>
            </a:r>
          </a:p>
        </p:txBody>
      </p:sp>
      <p:cxnSp>
        <p:nvCxnSpPr>
          <p:cNvPr id="29" name="Straight Connector 28">
            <a:extLst>
              <a:ext uri="{FF2B5EF4-FFF2-40B4-BE49-F238E27FC236}">
                <a16:creationId xmlns:a16="http://schemas.microsoft.com/office/drawing/2014/main" id="{55685756-E794-C252-1511-AF66D237AD7F}"/>
              </a:ext>
            </a:extLst>
          </p:cNvPr>
          <p:cNvCxnSpPr>
            <a:cxnSpLocks/>
          </p:cNvCxnSpPr>
          <p:nvPr/>
        </p:nvCxnSpPr>
        <p:spPr>
          <a:xfrm>
            <a:off x="493485" y="1901371"/>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41D2BB-C140-B0E1-9232-1AC1F3234678}"/>
              </a:ext>
            </a:extLst>
          </p:cNvPr>
          <p:cNvSpPr txBox="1"/>
          <p:nvPr/>
        </p:nvSpPr>
        <p:spPr>
          <a:xfrm>
            <a:off x="493485" y="1475647"/>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Capabilities of AI Gateway</a:t>
            </a:r>
            <a:endParaRPr lang="en-US" sz="1400" dirty="0">
              <a:solidFill>
                <a:schemeClr val="bg2">
                  <a:lumMod val="25000"/>
                </a:schemeClr>
              </a:solidFill>
            </a:endParaRPr>
          </a:p>
        </p:txBody>
      </p:sp>
      <p:cxnSp>
        <p:nvCxnSpPr>
          <p:cNvPr id="37" name="Straight Connector 36">
            <a:extLst>
              <a:ext uri="{FF2B5EF4-FFF2-40B4-BE49-F238E27FC236}">
                <a16:creationId xmlns:a16="http://schemas.microsoft.com/office/drawing/2014/main" id="{09727C06-C8EC-B9A8-DA78-047598E91E43}"/>
              </a:ext>
            </a:extLst>
          </p:cNvPr>
          <p:cNvCxnSpPr>
            <a:cxnSpLocks/>
          </p:cNvCxnSpPr>
          <p:nvPr/>
        </p:nvCxnSpPr>
        <p:spPr>
          <a:xfrm>
            <a:off x="6574971" y="1896563"/>
            <a:ext cx="51961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0DC2A4B-554B-0AA7-EB32-9B382B9CAFC6}"/>
              </a:ext>
            </a:extLst>
          </p:cNvPr>
          <p:cNvSpPr txBox="1"/>
          <p:nvPr/>
        </p:nvSpPr>
        <p:spPr>
          <a:xfrm>
            <a:off x="6574971" y="1470839"/>
            <a:ext cx="6096000" cy="307777"/>
          </a:xfrm>
          <a:prstGeom prst="rect">
            <a:avLst/>
          </a:prstGeom>
          <a:noFill/>
        </p:spPr>
        <p:txBody>
          <a:bodyPr wrap="square">
            <a:spAutoFit/>
          </a:bodyPr>
          <a:lstStyle/>
          <a:p>
            <a:r>
              <a:rPr lang="en-US" sz="1400" dirty="0">
                <a:solidFill>
                  <a:schemeClr val="bg2">
                    <a:lumMod val="25000"/>
                  </a:schemeClr>
                </a:solidFill>
                <a:latin typeface="Work Sans" pitchFamily="2" charset="77"/>
              </a:rPr>
              <a:t>RAG, Agents, Chatbots </a:t>
            </a:r>
            <a:r>
              <a:rPr lang="en-US" sz="1400" dirty="0">
                <a:solidFill>
                  <a:srgbClr val="00B0F0"/>
                </a:solidFill>
                <a:latin typeface="Work Sans" pitchFamily="2" charset="77"/>
              </a:rPr>
              <a:t>&lt;Gateway&gt; </a:t>
            </a:r>
            <a:r>
              <a:rPr lang="en-US" sz="1400" dirty="0">
                <a:solidFill>
                  <a:schemeClr val="bg2">
                    <a:lumMod val="25000"/>
                  </a:schemeClr>
                </a:solidFill>
                <a:latin typeface="Work Sans" pitchFamily="2" charset="77"/>
              </a:rPr>
              <a:t>LLM Models, Tools, Agents</a:t>
            </a:r>
          </a:p>
        </p:txBody>
      </p:sp>
      <p:pic>
        <p:nvPicPr>
          <p:cNvPr id="2" name="Picture 1">
            <a:extLst>
              <a:ext uri="{FF2B5EF4-FFF2-40B4-BE49-F238E27FC236}">
                <a16:creationId xmlns:a16="http://schemas.microsoft.com/office/drawing/2014/main" id="{16D6A382-A34A-AEF7-85DB-9A4B19DD7366}"/>
              </a:ext>
            </a:extLst>
          </p:cNvPr>
          <p:cNvPicPr>
            <a:picLocks noChangeAspect="1"/>
          </p:cNvPicPr>
          <p:nvPr/>
        </p:nvPicPr>
        <p:blipFill>
          <a:blip r:embed="rId4"/>
          <a:stretch>
            <a:fillRect/>
          </a:stretch>
        </p:blipFill>
        <p:spPr>
          <a:xfrm>
            <a:off x="6636602" y="2061028"/>
            <a:ext cx="5308654" cy="4551064"/>
          </a:xfrm>
          <a:prstGeom prst="rect">
            <a:avLst/>
          </a:prstGeom>
        </p:spPr>
      </p:pic>
    </p:spTree>
    <p:extLst>
      <p:ext uri="{BB962C8B-B14F-4D97-AF65-F5344CB8AC3E}">
        <p14:creationId xmlns:p14="http://schemas.microsoft.com/office/powerpoint/2010/main" val="17832457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F3803-D1B0-8F51-A9ED-D6C6F457B5F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8792528-61C0-C21E-00B9-1101832356F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D4618A3-8E5F-ED2D-EDFB-0F80E716ED7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571706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541A6-8477-4398-5227-24339A463BBF}"/>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5652762-0640-0770-D6BD-FA7F484823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F5F9585-C001-788D-B825-2A669FA6183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723225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9D3F5E4-BF71-7779-496A-B19110C0CBBA}"/>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5A5ACFD1-BDA1-0D42-4C92-2D2B3AEEC32F}"/>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5: Deployment and Evaluations</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2A8854B9-095B-0FEB-41E1-7F53F612576E}"/>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463056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B2E8B2C1-69B6-3F37-2AEF-6C96914474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3D5B358F-DE3F-73D8-9F35-19F5446A9FF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8</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Deployment with </a:t>
            </a:r>
            <a:r>
              <a:rPr kumimoji="0" lang="en-US" sz="3600" b="1" i="0" u="none" strike="noStrike" kern="0" cap="none" spc="0" normalizeH="0" baseline="0" noProof="0" dirty="0" err="1">
                <a:ln>
                  <a:noFill/>
                </a:ln>
                <a:solidFill>
                  <a:srgbClr val="000000">
                    <a:lumMod val="85000"/>
                    <a:lumOff val="15000"/>
                  </a:srgbClr>
                </a:solidFill>
                <a:effectLst/>
                <a:uLnTx/>
                <a:uFillTx/>
                <a:latin typeface="Poppins"/>
                <a:ea typeface="+mn-ea"/>
                <a:cs typeface="Poppins"/>
                <a:sym typeface="Poppins"/>
              </a:rPr>
              <a:t>TrueFoundry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D8D7FDD3-60FE-ECD0-D61A-58D0C4AF367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19137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B773C-1F8F-2032-52EF-640D99B4E4B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065FE428-5EE6-0C6F-8946-5C220B2EB13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D2D0F7B-F148-490E-5C16-F5E2B323385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805144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4205B15-1470-8E00-C7AD-2937F56DB2C6}"/>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1A4030B-09D9-2630-894D-2553DA9F482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9: Evaluating LLM Applications </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0BB4C04C-765B-757C-2CC3-809258EA1B0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6727933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4F24-A5AC-54F1-BABF-221C39FB622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5B7F759-6E9B-BAAA-AB67-8522D1ED24C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Why Evaluate at 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FA1FECD-AF09-8295-0CF9-73B08623FEE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 Placeholder 4">
            <a:extLst>
              <a:ext uri="{FF2B5EF4-FFF2-40B4-BE49-F238E27FC236}">
                <a16:creationId xmlns:a16="http://schemas.microsoft.com/office/drawing/2014/main" id="{65073B52-4A27-7FF4-4CB4-64F65BDCD2EA}"/>
              </a:ext>
            </a:extLst>
          </p:cNvPr>
          <p:cNvSpPr txBox="1">
            <a:spLocks/>
          </p:cNvSpPr>
          <p:nvPr/>
        </p:nvSpPr>
        <p:spPr>
          <a:xfrm>
            <a:off x="304802" y="1158753"/>
            <a:ext cx="11818257" cy="35051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Evaluation helps address and identify the bottlenecks related to: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Hallucinations </a:t>
            </a:r>
            <a:r>
              <a:rPr kumimoji="1" lang="en-US" sz="1600" b="0" i="1" u="none" strike="noStrike" kern="1200" cap="none" spc="0" normalizeH="0" baseline="0" noProof="0" dirty="0">
                <a:ln>
                  <a:noFill/>
                </a:ln>
                <a:solidFill>
                  <a:srgbClr val="000000"/>
                </a:solidFill>
                <a:effectLst/>
                <a:uLnTx/>
                <a:uFillTx/>
                <a:latin typeface="Work Sans" pitchFamily="2" charset="77"/>
              </a:rPr>
              <a:t>(absence of relevant context in final prompt is the most common reason for this, but there could be others)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Reduced reasoning capabilities (</a:t>
            </a:r>
            <a:r>
              <a:rPr kumimoji="1" lang="en-US" sz="1600" b="0" i="1" u="none" strike="noStrike" kern="1200" cap="none" spc="0" normalizeH="0" baseline="0" noProof="0" dirty="0">
                <a:ln>
                  <a:noFill/>
                </a:ln>
                <a:solidFill>
                  <a:srgbClr val="000000"/>
                </a:solidFill>
                <a:effectLst/>
                <a:uLnTx/>
                <a:uFillTx/>
                <a:latin typeface="Work Sans" pitchFamily="2" charset="77"/>
              </a:rPr>
              <a:t>if all the relevant context is not provided to LLM, it can lead to this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Unexpected latencies (</a:t>
            </a:r>
            <a:r>
              <a:rPr kumimoji="1" lang="en-US" sz="1600" b="0" i="1" u="none" strike="noStrike" kern="1200" cap="none" spc="0" normalizeH="0" baseline="0" noProof="0" dirty="0">
                <a:ln>
                  <a:noFill/>
                </a:ln>
                <a:solidFill>
                  <a:srgbClr val="000000"/>
                </a:solidFill>
                <a:effectLst/>
                <a:uLnTx/>
                <a:uFillTx/>
                <a:latin typeface="Work Sans" pitchFamily="2" charset="77"/>
              </a:rPr>
              <a:t>what would happen is the retrieval might not be efficient leading to high latencies</a:t>
            </a:r>
            <a:r>
              <a:rPr kumimoji="1" lang="en-US" sz="1600" b="0" i="0" u="none" strike="noStrike" kern="1200" cap="none" spc="0" normalizeH="0" baseline="0" noProof="0" dirty="0">
                <a:ln>
                  <a:noFill/>
                </a:ln>
                <a:solidFill>
                  <a:srgbClr val="000000"/>
                </a:solidFill>
                <a:effectLst/>
                <a:uLnTx/>
                <a:uFillTx/>
                <a:latin typeface="Work Sans" pitchFamily="2" charset="77"/>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Explainability of outputs (</a:t>
            </a:r>
            <a:r>
              <a:rPr kumimoji="1" lang="en-US" sz="1600" b="0" i="1" u="none" strike="noStrike" kern="1200" cap="none" spc="0" normalizeH="0" baseline="0" noProof="0" dirty="0">
                <a:ln>
                  <a:noFill/>
                </a:ln>
                <a:solidFill>
                  <a:srgbClr val="000000"/>
                </a:solidFill>
                <a:effectLst/>
                <a:uLnTx/>
                <a:uFillTx/>
                <a:latin typeface="Work Sans" pitchFamily="2" charset="77"/>
              </a:rPr>
              <a:t>i.e., was performance bad due to the LLM itself or due to other aspects of the application – think agents, RAG, agentic RAG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1" i="0" u="none" strike="noStrike" kern="1200" cap="none" spc="0" normalizeH="0" baseline="0" noProof="0" dirty="0">
              <a:ln>
                <a:noFill/>
              </a:ln>
              <a:solidFill>
                <a:srgbClr val="000000"/>
              </a:solidFill>
              <a:effectLst/>
              <a:uLnTx/>
              <a:uFillTx/>
              <a:latin typeface="Work Sans" pitchFamily="2" charset="77"/>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It also helps build trust among users especially for use in high-stakes industries like Finance, Healthcare etc.</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IN" sz="1600" b="1" i="0" u="none" strike="noStrike" kern="1200" cap="none" spc="0" normalizeH="0" baseline="0" noProof="0" dirty="0">
                <a:ln>
                  <a:noFill/>
                </a:ln>
                <a:solidFill>
                  <a:srgbClr val="000000"/>
                </a:solidFill>
                <a:effectLst/>
                <a:uLnTx/>
                <a:uFillTx/>
                <a:latin typeface="Work Sans" pitchFamily="2" charset="77"/>
              </a:rPr>
              <a:t>And in general, it is a best practice for building any kind of an “AI” application.</a:t>
            </a:r>
          </a:p>
        </p:txBody>
      </p:sp>
    </p:spTree>
    <p:extLst>
      <p:ext uri="{BB962C8B-B14F-4D97-AF65-F5344CB8AC3E}">
        <p14:creationId xmlns:p14="http://schemas.microsoft.com/office/powerpoint/2010/main" val="241509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C3385-7104-0681-6DDE-28188C1D7619}"/>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A1036C2D-1085-D94E-16ED-5471808F67F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Token in the Context of LLMs</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A6654F11-960A-4CEE-8759-A22C09921AC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Content Placeholder 2">
            <a:extLst>
              <a:ext uri="{FF2B5EF4-FFF2-40B4-BE49-F238E27FC236}">
                <a16:creationId xmlns:a16="http://schemas.microsoft.com/office/drawing/2014/main" id="{CA9F27F0-DF24-1E8B-A9B1-CAF739341470}"/>
              </a:ext>
            </a:extLst>
          </p:cNvPr>
          <p:cNvSpPr txBox="1">
            <a:spLocks/>
          </p:cNvSpPr>
          <p:nvPr/>
        </p:nvSpPr>
        <p:spPr>
          <a:xfrm>
            <a:off x="304802" y="934818"/>
            <a:ext cx="11114096" cy="3646079"/>
          </a:xfrm>
          <a:prstGeom prst="rect">
            <a:avLst/>
          </a:prstGeom>
          <a:ln>
            <a:noFill/>
          </a:ln>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defTabSz="914400">
              <a:spcAft>
                <a:spcPts val="600"/>
              </a:spcAft>
              <a:buFont typeface="Arial" panose="020B0604020202020204" pitchFamily="34" charset="0"/>
              <a:buChar char="•"/>
            </a:pPr>
            <a:r>
              <a:rPr lang="en-IN" sz="1800" b="1" kern="0" dirty="0">
                <a:solidFill>
                  <a:schemeClr val="tx1"/>
                </a:solidFill>
                <a:latin typeface="Work Sans" pitchFamily="2" charset="77"/>
              </a:rPr>
              <a:t>Token</a:t>
            </a:r>
            <a:r>
              <a:rPr lang="en-IN" sz="1800" kern="0" dirty="0">
                <a:solidFill>
                  <a:schemeClr val="tx1"/>
                </a:solidFill>
                <a:latin typeface="Work Sans" pitchFamily="2" charset="77"/>
              </a:rPr>
              <a:t> is the minimal amount of text used to generate text by the LLM models.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This can be a character, piece of word, word or even sequence of words for certain languages. </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For English language input, 1 token is around 4 characters, or ¾ of a word.</a:t>
            </a:r>
          </a:p>
          <a:p>
            <a:pPr marL="285750"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The </a:t>
            </a:r>
            <a:r>
              <a:rPr lang="en-IN" sz="1800" b="1" kern="0" dirty="0">
                <a:solidFill>
                  <a:schemeClr val="tx1"/>
                </a:solidFill>
                <a:latin typeface="Work Sans" pitchFamily="2" charset="77"/>
              </a:rPr>
              <a:t>Byte Pair Encoding (BPE) algorithm </a:t>
            </a:r>
            <a:r>
              <a:rPr lang="en-IN" sz="1800" kern="0" dirty="0">
                <a:solidFill>
                  <a:schemeClr val="tx1"/>
                </a:solidFill>
                <a:latin typeface="Work Sans" pitchFamily="2" charset="77"/>
              </a:rPr>
              <a:t>is one of the most widely used tokenization methods in LLMs</a:t>
            </a:r>
          </a:p>
          <a:p>
            <a:pPr marL="285750" lvl="1" indent="-285750" defTabSz="914400">
              <a:spcAft>
                <a:spcPts val="600"/>
              </a:spcAft>
              <a:buFont typeface="Arial" panose="020B0604020202020204" pitchFamily="34" charset="0"/>
              <a:buChar char="•"/>
            </a:pPr>
            <a:r>
              <a:rPr lang="en-IN" sz="1800" kern="0" dirty="0">
                <a:solidFill>
                  <a:schemeClr val="tx1"/>
                </a:solidFill>
                <a:latin typeface="Work Sans" pitchFamily="2" charset="77"/>
              </a:rPr>
              <a:t>Nice summary of other tokenizers is </a:t>
            </a:r>
            <a:r>
              <a:rPr lang="en-IN" sz="1800" kern="0" dirty="0">
                <a:solidFill>
                  <a:schemeClr val="tx1"/>
                </a:solidFill>
                <a:latin typeface="Work Sans" pitchFamily="2" charset="77"/>
                <a:hlinkClick r:id="rId4"/>
              </a:rPr>
              <a:t>here</a:t>
            </a:r>
            <a:endParaRPr lang="en-IN" sz="1800" kern="0" dirty="0">
              <a:solidFill>
                <a:schemeClr val="tx1"/>
              </a:solidFill>
              <a:latin typeface="Work Sans" pitchFamily="2" charset="77"/>
            </a:endParaRPr>
          </a:p>
          <a:p>
            <a:pPr defTabSz="914400">
              <a:spcAft>
                <a:spcPts val="600"/>
              </a:spcAft>
            </a:pPr>
            <a:endParaRPr lang="en-IN" sz="1800"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a:p>
            <a:pPr defTabSz="914400">
              <a:spcAft>
                <a:spcPts val="600"/>
              </a:spcAft>
            </a:pPr>
            <a:endParaRPr lang="en-IN" sz="1800" b="1" kern="0" dirty="0">
              <a:latin typeface="Work Sans" pitchFamily="2" charset="77"/>
            </a:endParaRPr>
          </a:p>
        </p:txBody>
      </p:sp>
      <p:pic>
        <p:nvPicPr>
          <p:cNvPr id="3" name="Picture 2" descr="A picture containing text, font, screenshot, line&#10;&#10;Description automatically generated">
            <a:extLst>
              <a:ext uri="{FF2B5EF4-FFF2-40B4-BE49-F238E27FC236}">
                <a16:creationId xmlns:a16="http://schemas.microsoft.com/office/drawing/2014/main" id="{CB8C9A7F-E777-49D8-3970-575DEE31D34D}"/>
              </a:ext>
            </a:extLst>
          </p:cNvPr>
          <p:cNvPicPr>
            <a:picLocks noChangeAspect="1"/>
          </p:cNvPicPr>
          <p:nvPr/>
        </p:nvPicPr>
        <p:blipFill>
          <a:blip r:embed="rId5"/>
          <a:stretch>
            <a:fillRect/>
          </a:stretch>
        </p:blipFill>
        <p:spPr>
          <a:xfrm>
            <a:off x="3419000" y="3801537"/>
            <a:ext cx="5829732" cy="2503611"/>
          </a:xfrm>
          <a:prstGeom prst="rect">
            <a:avLst/>
          </a:prstGeom>
          <a:ln>
            <a:solidFill>
              <a:schemeClr val="accent1"/>
            </a:solidFill>
          </a:ln>
        </p:spPr>
      </p:pic>
    </p:spTree>
    <p:extLst>
      <p:ext uri="{BB962C8B-B14F-4D97-AF65-F5344CB8AC3E}">
        <p14:creationId xmlns:p14="http://schemas.microsoft.com/office/powerpoint/2010/main" val="140712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E6E79-3A9D-2B61-9B58-57CB1011B2D0}"/>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3FF0E920-A5CB-EA20-D7A3-333C524B0C3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Evaluating a RAG Application</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3DA2BAF-080F-8C7D-046F-77B91E8FCD0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3" name="Group 2">
            <a:extLst>
              <a:ext uri="{FF2B5EF4-FFF2-40B4-BE49-F238E27FC236}">
                <a16:creationId xmlns:a16="http://schemas.microsoft.com/office/drawing/2014/main" id="{85A15453-03D5-6B6C-2A3A-7B2AC635AC4E}"/>
              </a:ext>
            </a:extLst>
          </p:cNvPr>
          <p:cNvGrpSpPr/>
          <p:nvPr/>
        </p:nvGrpSpPr>
        <p:grpSpPr>
          <a:xfrm>
            <a:off x="0" y="3286507"/>
            <a:ext cx="6025248" cy="1519434"/>
            <a:chOff x="2996832" y="1264930"/>
            <a:chExt cx="6025248" cy="1519434"/>
          </a:xfrm>
        </p:grpSpPr>
        <p:sp>
          <p:nvSpPr>
            <p:cNvPr id="4" name="Rectangle 3">
              <a:extLst>
                <a:ext uri="{FF2B5EF4-FFF2-40B4-BE49-F238E27FC236}">
                  <a16:creationId xmlns:a16="http://schemas.microsoft.com/office/drawing/2014/main" id="{FDAAD78A-8EF9-AC40-C8D0-5DBA76B0E74A}"/>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5" name="Oval 4">
              <a:extLst>
                <a:ext uri="{FF2B5EF4-FFF2-40B4-BE49-F238E27FC236}">
                  <a16:creationId xmlns:a16="http://schemas.microsoft.com/office/drawing/2014/main" id="{4ACCED19-23E5-E95D-2F55-748139FE9243}"/>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Generated Output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6" name="Oval 5">
              <a:extLst>
                <a:ext uri="{FF2B5EF4-FFF2-40B4-BE49-F238E27FC236}">
                  <a16:creationId xmlns:a16="http://schemas.microsoft.com/office/drawing/2014/main" id="{E628DA76-49BB-0D9A-F4B5-5CA78E260838}"/>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Output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7" name="Oval 6">
              <a:extLst>
                <a:ext uri="{FF2B5EF4-FFF2-40B4-BE49-F238E27FC236}">
                  <a16:creationId xmlns:a16="http://schemas.microsoft.com/office/drawing/2014/main" id="{E1997240-63CF-598C-EF04-FD46D6566D03}"/>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9" name="Arrow: Right 27">
              <a:extLst>
                <a:ext uri="{FF2B5EF4-FFF2-40B4-BE49-F238E27FC236}">
                  <a16:creationId xmlns:a16="http://schemas.microsoft.com/office/drawing/2014/main" id="{02EF3579-62FB-A3DF-880A-BCB86A4498B7}"/>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1" name="Arrow: Right 28">
              <a:extLst>
                <a:ext uri="{FF2B5EF4-FFF2-40B4-BE49-F238E27FC236}">
                  <a16:creationId xmlns:a16="http://schemas.microsoft.com/office/drawing/2014/main" id="{749115D3-E57D-6604-D5B0-447A07ED6E0B}"/>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12" name="Text Placeholder 4">
            <a:extLst>
              <a:ext uri="{FF2B5EF4-FFF2-40B4-BE49-F238E27FC236}">
                <a16:creationId xmlns:a16="http://schemas.microsoft.com/office/drawing/2014/main" id="{2DB1FC2B-F59D-0EFD-52CD-54D072791E62}"/>
              </a:ext>
            </a:extLst>
          </p:cNvPr>
          <p:cNvSpPr txBox="1">
            <a:spLocks/>
          </p:cNvSpPr>
          <p:nvPr/>
        </p:nvSpPr>
        <p:spPr>
          <a:xfrm>
            <a:off x="422769" y="1418118"/>
            <a:ext cx="10717481"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p:txBody>
      </p:sp>
      <p:grpSp>
        <p:nvGrpSpPr>
          <p:cNvPr id="13" name="Group 12">
            <a:extLst>
              <a:ext uri="{FF2B5EF4-FFF2-40B4-BE49-F238E27FC236}">
                <a16:creationId xmlns:a16="http://schemas.microsoft.com/office/drawing/2014/main" id="{21C6CFD2-417E-5EB4-F034-8F3D4FFD5E4C}"/>
              </a:ext>
            </a:extLst>
          </p:cNvPr>
          <p:cNvGrpSpPr/>
          <p:nvPr/>
        </p:nvGrpSpPr>
        <p:grpSpPr>
          <a:xfrm>
            <a:off x="6098098" y="3286507"/>
            <a:ext cx="5902952" cy="1519434"/>
            <a:chOff x="2996832" y="1264930"/>
            <a:chExt cx="6025248" cy="1519434"/>
          </a:xfrm>
        </p:grpSpPr>
        <p:sp>
          <p:nvSpPr>
            <p:cNvPr id="14" name="Rectangle 13">
              <a:extLst>
                <a:ext uri="{FF2B5EF4-FFF2-40B4-BE49-F238E27FC236}">
                  <a16:creationId xmlns:a16="http://schemas.microsoft.com/office/drawing/2014/main" id="{20F43BB6-5339-F993-7F61-A8EDF8B8C2A9}"/>
                </a:ext>
              </a:extLst>
            </p:cNvPr>
            <p:cNvSpPr/>
            <p:nvPr/>
          </p:nvSpPr>
          <p:spPr>
            <a:xfrm>
              <a:off x="2996832" y="126493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15" name="Oval 14">
              <a:extLst>
                <a:ext uri="{FF2B5EF4-FFF2-40B4-BE49-F238E27FC236}">
                  <a16:creationId xmlns:a16="http://schemas.microsoft.com/office/drawing/2014/main" id="{F4083FB8-6707-12BC-1D9B-28DEB581D4E4}"/>
                </a:ext>
              </a:extLst>
            </p:cNvPr>
            <p:cNvSpPr/>
            <p:nvPr/>
          </p:nvSpPr>
          <p:spPr>
            <a:xfrm>
              <a:off x="3095660" y="1385516"/>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dirty="0">
                  <a:ln>
                    <a:noFill/>
                  </a:ln>
                  <a:solidFill>
                    <a:srgbClr val="000000"/>
                  </a:solidFill>
                  <a:effectLst/>
                  <a:uLnTx/>
                  <a:uFillTx/>
                  <a:latin typeface="Work Sans" pitchFamily="2" charset="77"/>
                  <a:ea typeface="メイリオ"/>
                </a:rPr>
                <a:t>Retrieved Context</a:t>
              </a:r>
              <a:endParaRPr kumimoji="1" lang="en-IN" sz="1400" b="0"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6" name="Oval 15">
              <a:extLst>
                <a:ext uri="{FF2B5EF4-FFF2-40B4-BE49-F238E27FC236}">
                  <a16:creationId xmlns:a16="http://schemas.microsoft.com/office/drawing/2014/main" id="{66A8C457-6316-10CC-3E9D-51E13095B889}"/>
                </a:ext>
              </a:extLst>
            </p:cNvPr>
            <p:cNvSpPr/>
            <p:nvPr/>
          </p:nvSpPr>
          <p:spPr>
            <a:xfrm>
              <a:off x="7180325" y="1392159"/>
              <a:ext cx="1619915"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0" cap="none" spc="0" normalizeH="0" baseline="0" noProof="0">
                  <a:ln>
                    <a:noFill/>
                  </a:ln>
                  <a:solidFill>
                    <a:srgbClr val="000000"/>
                  </a:solidFill>
                  <a:effectLst/>
                  <a:uLnTx/>
                  <a:uFillTx/>
                  <a:latin typeface="Work Sans" pitchFamily="2" charset="77"/>
                  <a:ea typeface="メイリオ"/>
                </a:rPr>
                <a:t>Correct Context</a:t>
              </a:r>
              <a:endParaRPr kumimoji="1" lang="en-IN" sz="1400" b="0"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17" name="Oval 16">
              <a:extLst>
                <a:ext uri="{FF2B5EF4-FFF2-40B4-BE49-F238E27FC236}">
                  <a16:creationId xmlns:a16="http://schemas.microsoft.com/office/drawing/2014/main" id="{1BF74718-BDA4-CA9D-95C3-FF5E0DCEC539}"/>
                </a:ext>
              </a:extLst>
            </p:cNvPr>
            <p:cNvSpPr/>
            <p:nvPr/>
          </p:nvSpPr>
          <p:spPr>
            <a:xfrm>
              <a:off x="5278563" y="1416114"/>
              <a:ext cx="1338773" cy="1217066"/>
            </a:xfrm>
            <a:prstGeom prst="ellipse">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Judge</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18" name="Arrow: Right 39">
              <a:extLst>
                <a:ext uri="{FF2B5EF4-FFF2-40B4-BE49-F238E27FC236}">
                  <a16:creationId xmlns:a16="http://schemas.microsoft.com/office/drawing/2014/main" id="{0BA6C0EA-BB68-F7A5-BC26-EA17AB923762}"/>
                </a:ext>
              </a:extLst>
            </p:cNvPr>
            <p:cNvSpPr/>
            <p:nvPr/>
          </p:nvSpPr>
          <p:spPr>
            <a:xfrm>
              <a:off x="4746030" y="1881492"/>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19" name="Arrow: Right 40">
              <a:extLst>
                <a:ext uri="{FF2B5EF4-FFF2-40B4-BE49-F238E27FC236}">
                  <a16:creationId xmlns:a16="http://schemas.microsoft.com/office/drawing/2014/main" id="{1D6B727B-ED49-9CBB-101D-6B5C2B4C851A}"/>
                </a:ext>
              </a:extLst>
            </p:cNvPr>
            <p:cNvSpPr/>
            <p:nvPr/>
          </p:nvSpPr>
          <p:spPr>
            <a:xfrm rot="10800000">
              <a:off x="6647791" y="1842591"/>
              <a:ext cx="502078" cy="364112"/>
            </a:xfrm>
            <a:prstGeom prst="rightArrow">
              <a:avLst/>
            </a:prstGeom>
            <a:solidFill>
              <a:srgbClr val="FFFFFF">
                <a:lumMod val="50000"/>
              </a:srgbClr>
            </a:solid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0" cap="none" spc="0" normalizeH="0" baseline="0" noProof="0">
                <a:ln>
                  <a:noFill/>
                </a:ln>
                <a:solidFill>
                  <a:srgbClr val="FFFFFF"/>
                </a:solidFill>
                <a:effectLst/>
                <a:uLnTx/>
                <a:uFillTx/>
                <a:latin typeface="Work Sans" pitchFamily="2" charset="77"/>
                <a:ea typeface="メイリオ"/>
              </a:endParaRPr>
            </a:p>
          </p:txBody>
        </p:sp>
      </p:grpSp>
      <p:sp>
        <p:nvSpPr>
          <p:cNvPr id="20" name="Text Placeholder 4">
            <a:extLst>
              <a:ext uri="{FF2B5EF4-FFF2-40B4-BE49-F238E27FC236}">
                <a16:creationId xmlns:a16="http://schemas.microsoft.com/office/drawing/2014/main" id="{46CC6CAA-1259-E669-DD38-8E630834C504}"/>
              </a:ext>
            </a:extLst>
          </p:cNvPr>
          <p:cNvSpPr txBox="1">
            <a:spLocks/>
          </p:cNvSpPr>
          <p:nvPr/>
        </p:nvSpPr>
        <p:spPr>
          <a:xfrm>
            <a:off x="266406" y="5457278"/>
            <a:ext cx="11789229" cy="4280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But even then, with the correct context, sometimes the LLM doesn’t ground the output in the context leading to hallucinations!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1" u="none" strike="noStrike" kern="1200" cap="none" spc="0" normalizeH="0" baseline="0" noProof="0" dirty="0">
                <a:ln>
                  <a:noFill/>
                </a:ln>
                <a:solidFill>
                  <a:srgbClr val="000000"/>
                </a:solidFill>
                <a:effectLst/>
                <a:highlight>
                  <a:srgbClr val="FFFF00"/>
                </a:highlight>
                <a:uLnTx/>
                <a:uFillTx/>
                <a:latin typeface="Work Sans" pitchFamily="2" charset="77"/>
              </a:rPr>
              <a:t>SOLUTION: There are a lot of evaluation metrics that help address these varied issues. </a:t>
            </a:r>
            <a:endParaRPr kumimoji="1" lang="en-IN" sz="1600" b="0" i="1" u="none" strike="noStrike" kern="1200" cap="none" spc="0" normalizeH="0" baseline="0" noProof="0" dirty="0">
              <a:ln>
                <a:noFill/>
              </a:ln>
              <a:solidFill>
                <a:srgbClr val="000000"/>
              </a:solidFill>
              <a:effectLst/>
              <a:highlight>
                <a:srgbClr val="FFFF00"/>
              </a:highlight>
              <a:uLnTx/>
              <a:uFillTx/>
              <a:latin typeface="Work Sans" pitchFamily="2" charset="77"/>
            </a:endParaRPr>
          </a:p>
        </p:txBody>
      </p:sp>
      <p:sp>
        <p:nvSpPr>
          <p:cNvPr id="21" name="TextBox 20">
            <a:extLst>
              <a:ext uri="{FF2B5EF4-FFF2-40B4-BE49-F238E27FC236}">
                <a16:creationId xmlns:a16="http://schemas.microsoft.com/office/drawing/2014/main" id="{13D677AC-D14C-B239-5C0E-FFAE8C1CD742}"/>
              </a:ext>
            </a:extLst>
          </p:cNvPr>
          <p:cNvSpPr txBox="1"/>
          <p:nvPr/>
        </p:nvSpPr>
        <p:spPr>
          <a:xfrm>
            <a:off x="851736" y="2575311"/>
            <a:ext cx="3679514"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Output vs. Output </a:t>
            </a:r>
            <a:r>
              <a:rPr kumimoji="1" lang="en-US" sz="1800" b="0" i="0" u="none" strike="noStrike" kern="0" cap="none" spc="0" normalizeH="0" baseline="0" noProof="0" dirty="0" err="1">
                <a:ln>
                  <a:noFill/>
                </a:ln>
                <a:solidFill>
                  <a:srgbClr val="FFFFFF"/>
                </a:solidFill>
                <a:effectLst/>
                <a:uLnTx/>
                <a:uFillTx/>
                <a:latin typeface="Work Sans" pitchFamily="2" charset="77"/>
                <a:ea typeface="メイリオ"/>
              </a:rPr>
              <a:t>Evalua</a:t>
            </a: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2" name="TextBox 21">
            <a:extLst>
              <a:ext uri="{FF2B5EF4-FFF2-40B4-BE49-F238E27FC236}">
                <a16:creationId xmlns:a16="http://schemas.microsoft.com/office/drawing/2014/main" id="{06355404-F830-5A5E-386D-8205DDE2F7D2}"/>
              </a:ext>
            </a:extLst>
          </p:cNvPr>
          <p:cNvSpPr txBox="1"/>
          <p:nvPr/>
        </p:nvSpPr>
        <p:spPr>
          <a:xfrm>
            <a:off x="6862132" y="2573261"/>
            <a:ext cx="3959577" cy="364837"/>
          </a:xfrm>
          <a:prstGeom prst="rect">
            <a:avLst/>
          </a:prstGeom>
          <a:solidFill>
            <a:srgbClr val="FFFFFF">
              <a:lumMod val="50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0" cap="none" spc="0" normalizeH="0" baseline="0" noProof="0" dirty="0">
                <a:ln>
                  <a:noFill/>
                </a:ln>
                <a:solidFill>
                  <a:srgbClr val="FFFFFF"/>
                </a:solidFill>
                <a:effectLst/>
                <a:uLnTx/>
                <a:uFillTx/>
                <a:latin typeface="Work Sans" pitchFamily="2" charset="77"/>
                <a:ea typeface="メイリオ"/>
              </a:rPr>
              <a:t>Context vs. Context Evaluation</a:t>
            </a:r>
            <a:endParaRPr kumimoji="1" lang="en-IN" sz="1800" b="0" i="0" u="none" strike="noStrike" kern="0" cap="none" spc="0" normalizeH="0" baseline="0" noProof="0" dirty="0">
              <a:ln>
                <a:noFill/>
              </a:ln>
              <a:solidFill>
                <a:srgbClr val="FFFFFF"/>
              </a:solidFill>
              <a:effectLst/>
              <a:uLnTx/>
              <a:uFillTx/>
              <a:latin typeface="Work Sans" pitchFamily="2" charset="77"/>
              <a:ea typeface="メイリオ"/>
            </a:endParaRPr>
          </a:p>
        </p:txBody>
      </p:sp>
      <p:sp>
        <p:nvSpPr>
          <p:cNvPr id="23" name="Text Placeholder 4">
            <a:extLst>
              <a:ext uri="{FF2B5EF4-FFF2-40B4-BE49-F238E27FC236}">
                <a16:creationId xmlns:a16="http://schemas.microsoft.com/office/drawing/2014/main" id="{6ED68C3F-D099-1F8B-50DA-5F08B61A7401}"/>
              </a:ext>
            </a:extLst>
          </p:cNvPr>
          <p:cNvSpPr txBox="1">
            <a:spLocks/>
          </p:cNvSpPr>
          <p:nvPr/>
        </p:nvSpPr>
        <p:spPr>
          <a:xfrm>
            <a:off x="6529517" y="1046078"/>
            <a:ext cx="5352192" cy="83275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However, remember such an LLM application is based off RAG, and instead of only focusing on “G” = Generation, </a:t>
            </a:r>
            <a:r>
              <a:rPr kumimoji="1" lang="en-US" sz="1600" b="1" i="0" u="none" strike="noStrike" kern="1200" cap="none" spc="0" normalizeH="0" baseline="0" noProof="0" dirty="0">
                <a:ln>
                  <a:noFill/>
                </a:ln>
                <a:solidFill>
                  <a:srgbClr val="000000"/>
                </a:solidFill>
                <a:effectLst/>
                <a:uLnTx/>
                <a:uFillTx/>
                <a:latin typeface="Work Sans" pitchFamily="2" charset="77"/>
              </a:rPr>
              <a:t>we need to also evaluate the “R” = Retrieval which is the other main pillar of such an application.</a:t>
            </a:r>
          </a:p>
        </p:txBody>
      </p:sp>
      <p:sp>
        <p:nvSpPr>
          <p:cNvPr id="24" name="Text Placeholder 4">
            <a:extLst>
              <a:ext uri="{FF2B5EF4-FFF2-40B4-BE49-F238E27FC236}">
                <a16:creationId xmlns:a16="http://schemas.microsoft.com/office/drawing/2014/main" id="{992F7BE1-0042-EAE1-C13E-5CD7FD9958E3}"/>
              </a:ext>
            </a:extLst>
          </p:cNvPr>
          <p:cNvSpPr txBox="1">
            <a:spLocks/>
          </p:cNvSpPr>
          <p:nvPr/>
        </p:nvSpPr>
        <p:spPr>
          <a:xfrm>
            <a:off x="422769" y="1137623"/>
            <a:ext cx="4865629" cy="91602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Typically we think of evaluating only the outputs. And if the result is poor, we might attribute it to the LLM itself.</a:t>
            </a:r>
          </a:p>
        </p:txBody>
      </p:sp>
    </p:spTree>
    <p:extLst>
      <p:ext uri="{BB962C8B-B14F-4D97-AF65-F5344CB8AC3E}">
        <p14:creationId xmlns:p14="http://schemas.microsoft.com/office/powerpoint/2010/main" val="186170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build="allAtOnce"/>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CF793-59CA-98E0-9ED8-F4D1BE9EE4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76D36F-742B-D213-BE61-C1F67F1D0F80}"/>
              </a:ext>
            </a:extLst>
          </p:cNvPr>
          <p:cNvSpPr txBox="1"/>
          <p:nvPr/>
        </p:nvSpPr>
        <p:spPr>
          <a:xfrm>
            <a:off x="304802" y="1105452"/>
            <a:ext cx="11292114"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As we discussed, there are more dimensions than just </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output vs. output evaluation</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But HOW do we do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dirty="0">
              <a:solidFill>
                <a:srgbClr val="000000"/>
              </a:solidFill>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a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Judge can be </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Human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super good;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time-expensive, not scalable</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 Statistical NLP based method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deterministic,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limited in semantic capabilities</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1" lang="en-US"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rPr>
              <a:t>an LLM itself! = LLM as a Judge!</a:t>
            </a:r>
            <a:r>
              <a:rPr kumimoji="1" lang="en-US" sz="1600" b="1" i="0" u="none" strike="noStrike" kern="1200" cap="none" spc="0" normalizeH="0" baseline="0" noProof="0" dirty="0">
                <a:ln>
                  <a:noFill/>
                </a:ln>
                <a:solidFill>
                  <a:srgbClr val="000000"/>
                </a:solidFill>
                <a:effectLst/>
                <a:uLnTx/>
                <a:uFillTx/>
                <a:latin typeface="Work Sans" pitchFamily="2" charset="77"/>
                <a:ea typeface="メイリオ"/>
              </a:rPr>
              <a:t> </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pros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good semantic capabilities, scalable;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cons</a:t>
            </a:r>
            <a:r>
              <a:rPr kumimoji="1" lang="en-US" sz="1600" b="0" i="1" u="none" strike="noStrike" kern="1200" cap="none" spc="0" normalizeH="0" baseline="0" noProof="0" dirty="0">
                <a:ln>
                  <a:noFill/>
                </a:ln>
                <a:solidFill>
                  <a:srgbClr val="000000"/>
                </a:solidFill>
                <a:effectLst/>
                <a:uLnTx/>
                <a:uFillTx/>
                <a:latin typeface="Work Sans" pitchFamily="2" charset="77"/>
                <a:ea typeface="メイリオ"/>
              </a:rPr>
              <a:t>: scale comes with cost, black box/hallucination could potentially occur</a:t>
            </a: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a:t>
            </a:r>
            <a:endParaRPr kumimoji="1" lang="en-IN" sz="16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8" name="TextBox 7">
            <a:extLst>
              <a:ext uri="{FF2B5EF4-FFF2-40B4-BE49-F238E27FC236}">
                <a16:creationId xmlns:a16="http://schemas.microsoft.com/office/drawing/2014/main" id="{DAE8DF91-E2AC-F17F-6895-FED343CF1C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LLM-as-a-Judge Paradigm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F5EF07DC-7783-D5FC-5C54-16373141312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pSp>
        <p:nvGrpSpPr>
          <p:cNvPr id="25" name="Group 24">
            <a:extLst>
              <a:ext uri="{FF2B5EF4-FFF2-40B4-BE49-F238E27FC236}">
                <a16:creationId xmlns:a16="http://schemas.microsoft.com/office/drawing/2014/main" id="{4636A227-ED2E-DE6B-02A9-4848CBBF0162}"/>
              </a:ext>
            </a:extLst>
          </p:cNvPr>
          <p:cNvGrpSpPr/>
          <p:nvPr/>
        </p:nvGrpSpPr>
        <p:grpSpPr>
          <a:xfrm>
            <a:off x="3944688" y="1817341"/>
            <a:ext cx="7826644" cy="2336670"/>
            <a:chOff x="2996832" y="1264930"/>
            <a:chExt cx="6025248" cy="1519434"/>
          </a:xfrm>
        </p:grpSpPr>
        <p:sp>
          <p:nvSpPr>
            <p:cNvPr id="26" name="Rectangle 25">
              <a:extLst>
                <a:ext uri="{FF2B5EF4-FFF2-40B4-BE49-F238E27FC236}">
                  <a16:creationId xmlns:a16="http://schemas.microsoft.com/office/drawing/2014/main" id="{6C4E1641-0E42-0B38-8DCA-233413D8BE3C}"/>
                </a:ext>
              </a:extLst>
            </p:cNvPr>
            <p:cNvSpPr/>
            <p:nvPr/>
          </p:nvSpPr>
          <p:spPr>
            <a:xfrm>
              <a:off x="2996832" y="1264930"/>
              <a:ext cx="6025248" cy="1519434"/>
            </a:xfrm>
            <a:prstGeom prst="rect">
              <a:avLst/>
            </a:pr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27" name="Oval 26">
              <a:extLst>
                <a:ext uri="{FF2B5EF4-FFF2-40B4-BE49-F238E27FC236}">
                  <a16:creationId xmlns:a16="http://schemas.microsoft.com/office/drawing/2014/main" id="{0DFF567B-F37E-0F92-39D6-4779949772E6}"/>
                </a:ext>
              </a:extLst>
            </p:cNvPr>
            <p:cNvSpPr/>
            <p:nvPr/>
          </p:nvSpPr>
          <p:spPr>
            <a:xfrm>
              <a:off x="3095660" y="1385516"/>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8" name="Oval 27">
              <a:extLst>
                <a:ext uri="{FF2B5EF4-FFF2-40B4-BE49-F238E27FC236}">
                  <a16:creationId xmlns:a16="http://schemas.microsoft.com/office/drawing/2014/main" id="{BAB50FEB-4C1D-59C3-A9F2-20ABEBDA0283}"/>
                </a:ext>
              </a:extLst>
            </p:cNvPr>
            <p:cNvSpPr/>
            <p:nvPr/>
          </p:nvSpPr>
          <p:spPr>
            <a:xfrm>
              <a:off x="7180325" y="1392159"/>
              <a:ext cx="1619915"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Work Sans" pitchFamily="2" charset="77"/>
                  <a:ea typeface="メイリオ"/>
                </a:rPr>
                <a:t>Multiple Dimensions</a:t>
              </a:r>
              <a:endParaRPr kumimoji="1" lang="en-IN" sz="1400" b="0"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29" name="Oval 28">
              <a:extLst>
                <a:ext uri="{FF2B5EF4-FFF2-40B4-BE49-F238E27FC236}">
                  <a16:creationId xmlns:a16="http://schemas.microsoft.com/office/drawing/2014/main" id="{5D20E8C5-EBE1-3B91-CE5C-BE7240069DD0}"/>
                </a:ext>
              </a:extLst>
            </p:cNvPr>
            <p:cNvSpPr/>
            <p:nvPr/>
          </p:nvSpPr>
          <p:spPr>
            <a:xfrm>
              <a:off x="5278563" y="1416114"/>
              <a:ext cx="1338773" cy="1217066"/>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dirty="0">
                  <a:ln>
                    <a:noFill/>
                  </a:ln>
                  <a:solidFill>
                    <a:srgbClr val="000000"/>
                  </a:solidFill>
                  <a:effectLst/>
                  <a:uLnTx/>
                  <a:uFillTx/>
                  <a:latin typeface="Work Sans" pitchFamily="2" charset="77"/>
                  <a:ea typeface="メイリオ"/>
                </a:rPr>
                <a:t>Who is the Judge?</a:t>
              </a:r>
              <a:endParaRPr kumimoji="1" lang="en-IN" sz="1400" b="1" i="0"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30" name="Arrow: Right 12">
              <a:extLst>
                <a:ext uri="{FF2B5EF4-FFF2-40B4-BE49-F238E27FC236}">
                  <a16:creationId xmlns:a16="http://schemas.microsoft.com/office/drawing/2014/main" id="{C0BA70B0-7F49-E4C9-25AC-0859522DEC98}"/>
                </a:ext>
              </a:extLst>
            </p:cNvPr>
            <p:cNvSpPr/>
            <p:nvPr/>
          </p:nvSpPr>
          <p:spPr>
            <a:xfrm>
              <a:off x="4746030" y="1881492"/>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1" name="Arrow: Right 13">
              <a:extLst>
                <a:ext uri="{FF2B5EF4-FFF2-40B4-BE49-F238E27FC236}">
                  <a16:creationId xmlns:a16="http://schemas.microsoft.com/office/drawing/2014/main" id="{9BB607F4-D9CD-41F1-E177-DF367F7AD125}"/>
                </a:ext>
              </a:extLst>
            </p:cNvPr>
            <p:cNvSpPr/>
            <p:nvPr/>
          </p:nvSpPr>
          <p:spPr>
            <a:xfrm rot="10800000">
              <a:off x="6647791" y="1842591"/>
              <a:ext cx="502078" cy="36411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400" b="0" i="0" u="none" strike="noStrike" kern="1200" cap="none" spc="0" normalizeH="0" baseline="0" noProof="0">
                <a:ln>
                  <a:noFill/>
                </a:ln>
                <a:solidFill>
                  <a:srgbClr val="FFFFFF"/>
                </a:solidFill>
                <a:effectLst/>
                <a:uLnTx/>
                <a:uFillTx/>
                <a:latin typeface="Work Sans" pitchFamily="2" charset="77"/>
                <a:ea typeface="メイリオ"/>
              </a:endParaRPr>
            </a:p>
          </p:txBody>
        </p:sp>
      </p:grpSp>
    </p:spTree>
    <p:extLst>
      <p:ext uri="{BB962C8B-B14F-4D97-AF65-F5344CB8AC3E}">
        <p14:creationId xmlns:p14="http://schemas.microsoft.com/office/powerpoint/2010/main" val="28720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6" end="1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BE06-3DDB-EB39-2758-1CA8FC64195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7D43001-03F3-8DBC-04FD-1BB42538E07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Overview of Evaluation Metrics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C98FBDA3-F2F6-DADB-BFB6-D4BEFA2383B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3" name="TextBox 2">
            <a:extLst>
              <a:ext uri="{FF2B5EF4-FFF2-40B4-BE49-F238E27FC236}">
                <a16:creationId xmlns:a16="http://schemas.microsoft.com/office/drawing/2014/main" id="{CC230C61-E248-A78D-05AA-ABD137B44426}"/>
              </a:ext>
            </a:extLst>
          </p:cNvPr>
          <p:cNvSpPr txBox="1"/>
          <p:nvPr/>
        </p:nvSpPr>
        <p:spPr>
          <a:xfrm>
            <a:off x="323259" y="1066407"/>
            <a:ext cx="1110752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ea typeface="メイリオ"/>
              </a:rPr>
              <a:t>Now let’s see an overview of evaluation metrics, and the dimensions each of these is designed to evaluate. </a:t>
            </a:r>
            <a:endParaRPr kumimoji="1" lang="en-IN" sz="1600" b="1" i="0" u="none" strike="noStrike" kern="1200" cap="none" spc="0" normalizeH="0" baseline="0" noProof="0" dirty="0">
              <a:ln>
                <a:noFill/>
              </a:ln>
              <a:solidFill>
                <a:srgbClr val="000000"/>
              </a:solidFill>
              <a:effectLst/>
              <a:highlight>
                <a:srgbClr val="F4B183"/>
              </a:highlight>
              <a:uLnTx/>
              <a:uFillTx/>
              <a:latin typeface="Work Sans" pitchFamily="2" charset="77"/>
              <a:ea typeface="メイリオ"/>
            </a:endParaRPr>
          </a:p>
        </p:txBody>
      </p:sp>
      <p:sp>
        <p:nvSpPr>
          <p:cNvPr id="4" name="Left Brace 3">
            <a:extLst>
              <a:ext uri="{FF2B5EF4-FFF2-40B4-BE49-F238E27FC236}">
                <a16:creationId xmlns:a16="http://schemas.microsoft.com/office/drawing/2014/main" id="{EC383238-4466-D3A8-46E4-B5772EFF302A}"/>
              </a:ext>
            </a:extLst>
          </p:cNvPr>
          <p:cNvSpPr/>
          <p:nvPr/>
        </p:nvSpPr>
        <p:spPr>
          <a:xfrm rot="5400000">
            <a:off x="7162388" y="-1605748"/>
            <a:ext cx="275385" cy="744347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27AA7F61-45E5-5F85-DD29-C0E5EB17E51D}"/>
              </a:ext>
            </a:extLst>
          </p:cNvPr>
          <p:cNvGraphicFramePr>
            <a:graphicFrameLocks noGrp="1"/>
          </p:cNvGraphicFramePr>
          <p:nvPr>
            <p:extLst>
              <p:ext uri="{D42A27DB-BD31-4B8C-83A1-F6EECF244321}">
                <p14:modId xmlns:p14="http://schemas.microsoft.com/office/powerpoint/2010/main" val="2324871720"/>
              </p:ext>
            </p:extLst>
          </p:nvPr>
        </p:nvGraphicFramePr>
        <p:xfrm>
          <a:off x="1166673" y="2294314"/>
          <a:ext cx="10020351" cy="3283431"/>
        </p:xfrm>
        <a:graphic>
          <a:graphicData uri="http://schemas.openxmlformats.org/drawingml/2006/table">
            <a:tbl>
              <a:tblPr bandRow="1">
                <a:tableStyleId>{9D7B26C5-4107-4FEC-AEDC-1716B250A1EF}</a:tableStyleId>
              </a:tblPr>
              <a:tblGrid>
                <a:gridCol w="670257">
                  <a:extLst>
                    <a:ext uri="{9D8B030D-6E8A-4147-A177-3AD203B41FA5}">
                      <a16:colId xmlns:a16="http://schemas.microsoft.com/office/drawing/2014/main" val="1763186386"/>
                    </a:ext>
                  </a:extLst>
                </a:gridCol>
                <a:gridCol w="1658887">
                  <a:extLst>
                    <a:ext uri="{9D8B030D-6E8A-4147-A177-3AD203B41FA5}">
                      <a16:colId xmlns:a16="http://schemas.microsoft.com/office/drawing/2014/main" val="1351738069"/>
                    </a:ext>
                  </a:extLst>
                </a:gridCol>
                <a:gridCol w="1307003">
                  <a:extLst>
                    <a:ext uri="{9D8B030D-6E8A-4147-A177-3AD203B41FA5}">
                      <a16:colId xmlns:a16="http://schemas.microsoft.com/office/drawing/2014/main" val="876227592"/>
                    </a:ext>
                  </a:extLst>
                </a:gridCol>
                <a:gridCol w="1843208">
                  <a:extLst>
                    <a:ext uri="{9D8B030D-6E8A-4147-A177-3AD203B41FA5}">
                      <a16:colId xmlns:a16="http://schemas.microsoft.com/office/drawing/2014/main" val="3905184448"/>
                    </a:ext>
                  </a:extLst>
                </a:gridCol>
                <a:gridCol w="1591862">
                  <a:extLst>
                    <a:ext uri="{9D8B030D-6E8A-4147-A177-3AD203B41FA5}">
                      <a16:colId xmlns:a16="http://schemas.microsoft.com/office/drawing/2014/main" val="2047894946"/>
                    </a:ext>
                  </a:extLst>
                </a:gridCol>
                <a:gridCol w="1323759">
                  <a:extLst>
                    <a:ext uri="{9D8B030D-6E8A-4147-A177-3AD203B41FA5}">
                      <a16:colId xmlns:a16="http://schemas.microsoft.com/office/drawing/2014/main" val="3501647227"/>
                    </a:ext>
                  </a:extLst>
                </a:gridCol>
                <a:gridCol w="1625375">
                  <a:extLst>
                    <a:ext uri="{9D8B030D-6E8A-4147-A177-3AD203B41FA5}">
                      <a16:colId xmlns:a16="http://schemas.microsoft.com/office/drawing/2014/main" val="702157690"/>
                    </a:ext>
                  </a:extLst>
                </a:gridCol>
              </a:tblGrid>
              <a:tr h="464371">
                <a:tc>
                  <a:txBody>
                    <a:bodyPr/>
                    <a:lstStyle/>
                    <a:p>
                      <a:pPr algn="ctr" fontAlgn="ctr"/>
                      <a:r>
                        <a:rPr lang="en-US" sz="1600" b="1" u="none" strike="noStrike" err="1">
                          <a:solidFill>
                            <a:srgbClr val="FFFFFF"/>
                          </a:solidFill>
                          <a:effectLst/>
                          <a:latin typeface="Work Sans" pitchFamily="2" charset="77"/>
                        </a:rPr>
                        <a:t>S.No</a:t>
                      </a:r>
                      <a:r>
                        <a:rPr lang="en-US" sz="1600" b="1" u="none" strike="noStrike">
                          <a:solidFill>
                            <a:srgbClr val="FFFFFF"/>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Metric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User Question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dirty="0">
                          <a:solidFill>
                            <a:srgbClr val="FFFFFF"/>
                          </a:solidFill>
                          <a:effectLst/>
                          <a:latin typeface="Work Sans" pitchFamily="2" charset="77"/>
                        </a:rPr>
                        <a:t>Ground Truth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Retrieved Context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Actual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fontAlgn="ctr"/>
                      <a:r>
                        <a:rPr lang="en-US" sz="1600" b="1" u="none" strike="noStrike">
                          <a:solidFill>
                            <a:srgbClr val="FFFFFF"/>
                          </a:solidFill>
                          <a:effectLst/>
                          <a:latin typeface="Work Sans" pitchFamily="2" charset="77"/>
                        </a:rPr>
                        <a:t>Generated Answer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51990959"/>
                  </a:ext>
                </a:extLst>
              </a:tr>
              <a:tr h="464371">
                <a:tc>
                  <a:txBody>
                    <a:bodyPr/>
                    <a:lstStyle/>
                    <a:p>
                      <a:pPr algn="ctr" fontAlgn="ctr"/>
                      <a:r>
                        <a:rPr lang="en-US" sz="1400" u="none" strike="noStrike">
                          <a:solidFill>
                            <a:srgbClr val="000000"/>
                          </a:solidFill>
                          <a:effectLst/>
                          <a:latin typeface="Work Sans" pitchFamily="2" charset="77"/>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Context </a:t>
                      </a:r>
                      <a:r>
                        <a:rPr lang="en-US" sz="1400" u="none" strike="noStrike" err="1">
                          <a:solidFill>
                            <a:srgbClr val="000000"/>
                          </a:solidFill>
                          <a:effectLst/>
                          <a:latin typeface="Work Sans" pitchFamily="2" charset="77"/>
                        </a:rPr>
                        <a:t>Precision@k</a:t>
                      </a:r>
                      <a:endParaRPr lang="en-US" sz="1400" u="none" strike="noStrike">
                        <a:solidFill>
                          <a:srgbClr val="000000"/>
                        </a:solidFill>
                        <a:effectLst/>
                        <a:latin typeface="Work Sans" pitchFamily="2" charset="77"/>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841085"/>
                  </a:ext>
                </a:extLst>
              </a:tr>
              <a:tr h="464371">
                <a:tc>
                  <a:txBody>
                    <a:bodyPr/>
                    <a:lstStyle/>
                    <a:p>
                      <a:pPr algn="ctr" fontAlgn="ctr"/>
                      <a:r>
                        <a:rPr lang="en-US" sz="1400" u="none" strike="noStrike">
                          <a:solidFill>
                            <a:srgbClr val="000000"/>
                          </a:solidFill>
                          <a:effectLst/>
                          <a:latin typeface="Work Sans" pitchFamily="2" charset="77"/>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Context Recall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3298638"/>
                  </a:ext>
                </a:extLst>
              </a:tr>
              <a:tr h="464371">
                <a:tc>
                  <a:txBody>
                    <a:bodyPr/>
                    <a:lstStyle/>
                    <a:p>
                      <a:pPr algn="ctr" fontAlgn="ctr"/>
                      <a:r>
                        <a:rPr lang="en-US" sz="1400" u="none" strike="noStrike">
                          <a:solidFill>
                            <a:srgbClr val="000000"/>
                          </a:solidFill>
                          <a:effectLst/>
                          <a:latin typeface="Work Sans" pitchFamily="2" charset="77"/>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Faithfulness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3414782"/>
                  </a:ext>
                </a:extLst>
              </a:tr>
              <a:tr h="464371">
                <a:tc>
                  <a:txBody>
                    <a:bodyPr/>
                    <a:lstStyle/>
                    <a:p>
                      <a:pPr algn="ctr" fontAlgn="ctr"/>
                      <a:r>
                        <a:rPr lang="en-US" sz="1400" u="none" strike="noStrike">
                          <a:solidFill>
                            <a:srgbClr val="000000"/>
                          </a:solidFill>
                          <a:effectLst/>
                          <a:latin typeface="Work Sans" pitchFamily="2" charset="77"/>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Answer Relevancy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105502"/>
                  </a:ext>
                </a:extLst>
              </a:tr>
              <a:tr h="464371">
                <a:tc>
                  <a:txBody>
                    <a:bodyPr/>
                    <a:lstStyle/>
                    <a:p>
                      <a:pPr algn="ctr" fontAlgn="ctr"/>
                      <a:r>
                        <a:rPr lang="en-US" sz="1400" u="none" strike="noStrike">
                          <a:solidFill>
                            <a:srgbClr val="000000"/>
                          </a:solidFill>
                          <a:effectLst/>
                          <a:latin typeface="Work Sans" pitchFamily="2" charset="77"/>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Prompt Alignment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1677146"/>
                  </a:ext>
                </a:extLst>
              </a:tr>
              <a:tr h="464371">
                <a:tc>
                  <a:txBody>
                    <a:bodyPr/>
                    <a:lstStyle/>
                    <a:p>
                      <a:pPr algn="ctr" fontAlgn="ctr"/>
                      <a:r>
                        <a:rPr lang="en-US" sz="1400" u="none" strike="noStrike">
                          <a:solidFill>
                            <a:srgbClr val="000000"/>
                          </a:solidFill>
                          <a:effectLst/>
                          <a:latin typeface="Work Sans" pitchFamily="2" charset="77"/>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Toxicity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067992"/>
                  </a:ext>
                </a:extLst>
              </a:tr>
            </a:tbl>
          </a:graphicData>
        </a:graphic>
      </p:graphicFrame>
      <p:sp>
        <p:nvSpPr>
          <p:cNvPr id="6" name="Left Brace 5">
            <a:extLst>
              <a:ext uri="{FF2B5EF4-FFF2-40B4-BE49-F238E27FC236}">
                <a16:creationId xmlns:a16="http://schemas.microsoft.com/office/drawing/2014/main" id="{27032B8F-7B62-5BEE-C046-C4D3D3B87E82}"/>
              </a:ext>
            </a:extLst>
          </p:cNvPr>
          <p:cNvSpPr/>
          <p:nvPr/>
        </p:nvSpPr>
        <p:spPr>
          <a:xfrm>
            <a:off x="761213" y="2859699"/>
            <a:ext cx="266700" cy="7747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7" name="Left Brace 6">
            <a:extLst>
              <a:ext uri="{FF2B5EF4-FFF2-40B4-BE49-F238E27FC236}">
                <a16:creationId xmlns:a16="http://schemas.microsoft.com/office/drawing/2014/main" id="{599BF1F5-8270-C632-6A5E-7BE6EFEFA3BD}"/>
              </a:ext>
            </a:extLst>
          </p:cNvPr>
          <p:cNvSpPr/>
          <p:nvPr/>
        </p:nvSpPr>
        <p:spPr>
          <a:xfrm>
            <a:off x="761212" y="3906179"/>
            <a:ext cx="266700" cy="15468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Work Sans" pitchFamily="2" charset="77"/>
            </a:endParaRPr>
          </a:p>
        </p:txBody>
      </p:sp>
      <p:sp>
        <p:nvSpPr>
          <p:cNvPr id="9" name="TextBox 8">
            <a:extLst>
              <a:ext uri="{FF2B5EF4-FFF2-40B4-BE49-F238E27FC236}">
                <a16:creationId xmlns:a16="http://schemas.microsoft.com/office/drawing/2014/main" id="{41F14269-F058-95DF-F532-97EF6B96EA8E}"/>
              </a:ext>
            </a:extLst>
          </p:cNvPr>
          <p:cNvSpPr txBox="1"/>
          <p:nvPr/>
        </p:nvSpPr>
        <p:spPr>
          <a:xfrm rot="16200000">
            <a:off x="-16026" y="4417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Work Sans" pitchFamily="2" charset="77"/>
              </a:rPr>
              <a:t>Generation Metrics</a:t>
            </a:r>
          </a:p>
        </p:txBody>
      </p:sp>
      <p:sp>
        <p:nvSpPr>
          <p:cNvPr id="11" name="TextBox 10">
            <a:extLst>
              <a:ext uri="{FF2B5EF4-FFF2-40B4-BE49-F238E27FC236}">
                <a16:creationId xmlns:a16="http://schemas.microsoft.com/office/drawing/2014/main" id="{6E566A42-5942-BA99-98AE-7CBB21CB8E59}"/>
              </a:ext>
            </a:extLst>
          </p:cNvPr>
          <p:cNvSpPr txBox="1"/>
          <p:nvPr/>
        </p:nvSpPr>
        <p:spPr>
          <a:xfrm rot="16200000">
            <a:off x="-97306" y="2893304"/>
            <a:ext cx="11887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Retrieval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Metrics</a:t>
            </a:r>
          </a:p>
        </p:txBody>
      </p:sp>
      <p:sp>
        <p:nvSpPr>
          <p:cNvPr id="12" name="TextBox 11">
            <a:extLst>
              <a:ext uri="{FF2B5EF4-FFF2-40B4-BE49-F238E27FC236}">
                <a16:creationId xmlns:a16="http://schemas.microsoft.com/office/drawing/2014/main" id="{5C6CCD6D-CDB7-A6C7-A20F-71102893B25B}"/>
              </a:ext>
            </a:extLst>
          </p:cNvPr>
          <p:cNvSpPr txBox="1"/>
          <p:nvPr/>
        </p:nvSpPr>
        <p:spPr>
          <a:xfrm>
            <a:off x="6786750" y="1719774"/>
            <a:ext cx="13075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Work Sans" pitchFamily="2" charset="77"/>
              </a:rPr>
              <a:t>Dimensions</a:t>
            </a:r>
          </a:p>
        </p:txBody>
      </p:sp>
      <p:sp>
        <p:nvSpPr>
          <p:cNvPr id="13" name="TextBox 12">
            <a:extLst>
              <a:ext uri="{FF2B5EF4-FFF2-40B4-BE49-F238E27FC236}">
                <a16:creationId xmlns:a16="http://schemas.microsoft.com/office/drawing/2014/main" id="{57278B03-0E61-8BF6-7576-FFEEA773B5F6}"/>
              </a:ext>
            </a:extLst>
          </p:cNvPr>
          <p:cNvSpPr txBox="1"/>
          <p:nvPr/>
        </p:nvSpPr>
        <p:spPr>
          <a:xfrm>
            <a:off x="235444" y="6027900"/>
            <a:ext cx="9536585" cy="338554"/>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Work Sans" pitchFamily="2" charset="77"/>
              </a:rPr>
              <a:t>We’ll deep-dive into </a:t>
            </a:r>
            <a:r>
              <a:rPr kumimoji="0" lang="en-US" sz="1600" b="0" i="0" u="none" strike="noStrike" kern="1200" cap="none" spc="0" normalizeH="0" baseline="0" noProof="0" dirty="0" err="1">
                <a:ln>
                  <a:noFill/>
                </a:ln>
                <a:solidFill>
                  <a:prstClr val="black"/>
                </a:solidFill>
                <a:effectLst/>
                <a:uLnTx/>
                <a:uFillTx/>
                <a:latin typeface="Work Sans" pitchFamily="2" charset="77"/>
              </a:rPr>
              <a:t>S.No</a:t>
            </a:r>
            <a:r>
              <a:rPr kumimoji="0" lang="en-US" sz="1600" b="0" i="0" u="none" strike="noStrike" kern="1200" cap="none" spc="0" normalizeH="0" baseline="0" noProof="0" dirty="0">
                <a:ln>
                  <a:noFill/>
                </a:ln>
                <a:solidFill>
                  <a:prstClr val="black"/>
                </a:solidFill>
                <a:effectLst/>
                <a:uLnTx/>
                <a:uFillTx/>
                <a:latin typeface="Work Sans" pitchFamily="2" charset="77"/>
              </a:rPr>
              <a:t>. 1-6 using the popular frameworks </a:t>
            </a:r>
            <a:r>
              <a:rPr kumimoji="0" lang="en-US" sz="1600" b="1" i="0" u="none" strike="noStrike" kern="1200" cap="none" spc="0" normalizeH="0" baseline="0" noProof="0" dirty="0">
                <a:ln>
                  <a:noFill/>
                </a:ln>
                <a:solidFill>
                  <a:prstClr val="black"/>
                </a:solidFill>
                <a:effectLst/>
                <a:uLnTx/>
                <a:uFillTx/>
                <a:latin typeface="Work Sans" pitchFamily="2" charset="77"/>
              </a:rPr>
              <a:t>RAGAs </a:t>
            </a:r>
            <a:r>
              <a:rPr kumimoji="0" lang="en-US" sz="1600" b="0" i="0" u="none" strike="noStrike" kern="1200" cap="none" spc="0" normalizeH="0" baseline="0" noProof="0" dirty="0">
                <a:ln>
                  <a:noFill/>
                </a:ln>
                <a:solidFill>
                  <a:prstClr val="black"/>
                </a:solidFill>
                <a:effectLst/>
                <a:uLnTx/>
                <a:uFillTx/>
                <a:latin typeface="Work Sans" pitchFamily="2" charset="77"/>
              </a:rPr>
              <a:t>and </a:t>
            </a:r>
            <a:r>
              <a:rPr kumimoji="0" lang="en-US" sz="1600" b="1" i="0" u="none" strike="noStrike" kern="1200" cap="none" spc="0" normalizeH="0" baseline="0" noProof="0" dirty="0" err="1">
                <a:ln>
                  <a:noFill/>
                </a:ln>
                <a:solidFill>
                  <a:prstClr val="black"/>
                </a:solidFill>
                <a:effectLst/>
                <a:uLnTx/>
                <a:uFillTx/>
                <a:latin typeface="Work Sans" pitchFamily="2" charset="77"/>
              </a:rPr>
              <a:t>DeepEval</a:t>
            </a:r>
            <a:r>
              <a:rPr kumimoji="0" lang="en-US" sz="1600" b="1" i="0" u="none" strike="noStrike" kern="1200" cap="none" spc="0" normalizeH="0" baseline="0" noProof="0" dirty="0">
                <a:ln>
                  <a:noFill/>
                </a:ln>
                <a:solidFill>
                  <a:prstClr val="black"/>
                </a:solidFill>
                <a:effectLst/>
                <a:uLnTx/>
                <a:uFillTx/>
                <a:latin typeface="Work Sans" pitchFamily="2" charset="77"/>
              </a:rPr>
              <a:t> </a:t>
            </a:r>
            <a:r>
              <a:rPr kumimoji="0" lang="en-US" sz="1600" b="0" i="0" u="none" strike="noStrike" kern="1200" cap="none" spc="0" normalizeH="0" baseline="0" noProof="0" dirty="0">
                <a:ln>
                  <a:noFill/>
                </a:ln>
                <a:solidFill>
                  <a:prstClr val="black"/>
                </a:solidFill>
                <a:effectLst/>
                <a:uLnTx/>
                <a:uFillTx/>
                <a:latin typeface="Work Sans" pitchFamily="2" charset="77"/>
              </a:rPr>
              <a:t>in Python.</a:t>
            </a:r>
            <a:endParaRPr kumimoji="0" lang="en-IN" sz="1600" b="1" i="0" u="none" strike="noStrike" kern="1200" cap="none" spc="0" normalizeH="0" baseline="0" noProof="0" dirty="0">
              <a:ln>
                <a:noFill/>
              </a:ln>
              <a:solidFill>
                <a:prstClr val="black"/>
              </a:solidFill>
              <a:effectLst/>
              <a:highlight>
                <a:srgbClr val="F4B183"/>
              </a:highlight>
              <a:uLnTx/>
              <a:uFillTx/>
              <a:latin typeface="Work Sans" pitchFamily="2" charset="77"/>
            </a:endParaRPr>
          </a:p>
        </p:txBody>
      </p:sp>
    </p:spTree>
    <p:extLst>
      <p:ext uri="{BB962C8B-B14F-4D97-AF65-F5344CB8AC3E}">
        <p14:creationId xmlns:p14="http://schemas.microsoft.com/office/powerpoint/2010/main" val="35331268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34A9-7718-4DDB-0F3A-7FFACC4FC08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A207D000-156C-8D67-4C9F-465170B188F9}"/>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1: Context Recall</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F2D4901-FB89-4810-2F07-152284220FB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837D1BE5-DA8D-C53C-EDEA-32E3D38E4FB7}"/>
              </a:ext>
            </a:extLst>
          </p:cNvPr>
          <p:cNvGraphicFramePr>
            <a:graphicFrameLocks noGrp="1"/>
          </p:cNvGraphicFramePr>
          <p:nvPr>
            <p:extLst>
              <p:ext uri="{D42A27DB-BD31-4B8C-83A1-F6EECF244321}">
                <p14:modId xmlns:p14="http://schemas.microsoft.com/office/powerpoint/2010/main" val="3023429566"/>
              </p:ext>
            </p:extLst>
          </p:nvPr>
        </p:nvGraphicFramePr>
        <p:xfrm>
          <a:off x="6555893" y="1094019"/>
          <a:ext cx="5521943" cy="646525"/>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dirty="0">
                          <a:solidFill>
                            <a:srgbClr val="FFFFFF"/>
                          </a:solidFill>
                          <a:effectLst/>
                          <a:latin typeface="Work Sans" pitchFamily="2" charset="77"/>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dirty="0">
                          <a:solidFill>
                            <a:srgbClr val="FFFFFF"/>
                          </a:solidFill>
                          <a:effectLst/>
                          <a:latin typeface="Work Sans" pitchFamily="2" charset="77"/>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Work Sans" pitchFamily="2" charset="77"/>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dirty="0">
                          <a:solidFill>
                            <a:srgbClr val="000000"/>
                          </a:solidFill>
                          <a:effectLst/>
                          <a:latin typeface="Work Sans" pitchFamily="2" charset="77"/>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19A77F57-5E85-55F4-E483-00811DD6CB56}"/>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5" name="TextBox 14">
            <a:extLst>
              <a:ext uri="{FF2B5EF4-FFF2-40B4-BE49-F238E27FC236}">
                <a16:creationId xmlns:a16="http://schemas.microsoft.com/office/drawing/2014/main" id="{66BC1E24-A3F3-9D6F-7474-A3DABBF402D5}"/>
              </a:ext>
            </a:extLst>
          </p:cNvPr>
          <p:cNvSpPr txBox="1"/>
          <p:nvPr/>
        </p:nvSpPr>
        <p:spPr>
          <a:xfrm>
            <a:off x="267206" y="2426854"/>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DFB9EAEA-E9FF-632A-8AB5-632297F52386}"/>
              </a:ext>
            </a:extLst>
          </p:cNvPr>
          <p:cNvSpPr txBox="1"/>
          <p:nvPr/>
        </p:nvSpPr>
        <p:spPr>
          <a:xfrm>
            <a:off x="104925" y="3512363"/>
            <a:ext cx="177003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9BFD2230-FA88-2384-1684-5C08EB7BD307}"/>
              </a:ext>
            </a:extLst>
          </p:cNvPr>
          <p:cNvSpPr txBox="1"/>
          <p:nvPr/>
        </p:nvSpPr>
        <p:spPr>
          <a:xfrm>
            <a:off x="237974" y="5804358"/>
            <a:ext cx="1509435" cy="923330"/>
          </a:xfrm>
          <a:prstGeom prst="rect">
            <a:avLst/>
          </a:prstGeom>
          <a:noFill/>
          <a:effectLst/>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1538D118-5AEB-CDA4-3091-A0E532AEEDE9}"/>
              </a:ext>
            </a:extLst>
          </p:cNvPr>
          <p:cNvSpPr txBox="1"/>
          <p:nvPr/>
        </p:nvSpPr>
        <p:spPr>
          <a:xfrm>
            <a:off x="3815251" y="5804357"/>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dirty="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76E48542-25C2-5626-6AB5-BA59526BA773}"/>
              </a:ext>
            </a:extLst>
          </p:cNvPr>
          <p:cNvSpPr txBox="1"/>
          <p:nvPr/>
        </p:nvSpPr>
        <p:spPr>
          <a:xfrm>
            <a:off x="267206" y="5314049"/>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pic>
        <p:nvPicPr>
          <p:cNvPr id="20" name="Picture 19">
            <a:extLst>
              <a:ext uri="{FF2B5EF4-FFF2-40B4-BE49-F238E27FC236}">
                <a16:creationId xmlns:a16="http://schemas.microsoft.com/office/drawing/2014/main" id="{B8E47056-1F7D-0C43-DD4E-74D8DCB53EDD}"/>
              </a:ext>
            </a:extLst>
          </p:cNvPr>
          <p:cNvPicPr>
            <a:picLocks noChangeAspect="1"/>
          </p:cNvPicPr>
          <p:nvPr/>
        </p:nvPicPr>
        <p:blipFill>
          <a:blip r:embed="rId4"/>
          <a:stretch>
            <a:fillRect/>
          </a:stretch>
        </p:blipFill>
        <p:spPr>
          <a:xfrm>
            <a:off x="2270254" y="2880482"/>
            <a:ext cx="8220488" cy="2176356"/>
          </a:xfrm>
          <a:prstGeom prst="rect">
            <a:avLst/>
          </a:prstGeom>
        </p:spPr>
      </p:pic>
      <p:sp>
        <p:nvSpPr>
          <p:cNvPr id="21" name="TextBox 20">
            <a:extLst>
              <a:ext uri="{FF2B5EF4-FFF2-40B4-BE49-F238E27FC236}">
                <a16:creationId xmlns:a16="http://schemas.microsoft.com/office/drawing/2014/main" id="{8DA508BC-63AA-077C-24B3-5517FA4A0E8E}"/>
              </a:ext>
            </a:extLst>
          </p:cNvPr>
          <p:cNvSpPr txBox="1"/>
          <p:nvPr/>
        </p:nvSpPr>
        <p:spPr>
          <a:xfrm>
            <a:off x="2270254" y="531046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8479C16-0449-DB01-0B1B-16E9D8252456}"/>
                  </a:ext>
                </a:extLst>
              </p:cNvPr>
              <p:cNvSpPr txBox="1"/>
              <p:nvPr/>
            </p:nvSpPr>
            <p:spPr>
              <a:xfrm>
                <a:off x="2656111" y="2405648"/>
                <a:ext cx="7340829" cy="44730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𝑅𝑒𝑐𝑎𝑙𝑙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𝑟𝑒𝑓𝑒𝑟𝑒𝑛𝑐𝑒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𝑟𝑒𝑓𝑒𝑟𝑒𝑛𝑐𝑒</m:t>
                          </m:r>
                        </m:den>
                      </m:f>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B8479C16-0449-DB01-0B1B-16E9D8252456}"/>
                  </a:ext>
                </a:extLst>
              </p:cNvPr>
              <p:cNvSpPr txBox="1">
                <a:spLocks noRot="1" noChangeAspect="1" noMove="1" noResize="1" noEditPoints="1" noAdjustHandles="1" noChangeArrowheads="1" noChangeShapeType="1" noTextEdit="1"/>
              </p:cNvSpPr>
              <p:nvPr/>
            </p:nvSpPr>
            <p:spPr>
              <a:xfrm>
                <a:off x="2656111" y="2405648"/>
                <a:ext cx="7340829" cy="447302"/>
              </a:xfrm>
              <a:prstGeom prst="rect">
                <a:avLst/>
              </a:prstGeom>
              <a:blipFill>
                <a:blip r:embed="rId5"/>
                <a:stretch>
                  <a:fillRect t="-8333"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D088722-1B71-486A-EF84-3AE628CA48A5}"/>
              </a:ext>
            </a:extLst>
          </p:cNvPr>
          <p:cNvSpPr txBox="1"/>
          <p:nvPr/>
        </p:nvSpPr>
        <p:spPr>
          <a:xfrm>
            <a:off x="2270254" y="1104873"/>
            <a:ext cx="3940975" cy="954107"/>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relevant available context, how much relevant context is retrieved?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endParaRPr kumimoji="0" lang="en-US" sz="1400" b="1"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3172956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6C216-CE93-965B-662D-F077F35984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1832319-A497-973A-3367-87B0DD5AFF01}"/>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2: Context </a:t>
            </a:r>
            <a:r>
              <a:rPr lang="en-US" sz="2400" b="1" dirty="0" err="1">
                <a:solidFill>
                  <a:prstClr val="black"/>
                </a:solidFill>
                <a:latin typeface="Work Sans" pitchFamily="2" charset="77"/>
                <a:sym typeface="LabGrotesque-Black"/>
              </a:rPr>
              <a:t>Precision@k</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50D4239E-5CD9-BEBA-E94F-16EC0FB9BB7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3CD07733-0F28-200C-EF82-81B4F1B79289}"/>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6D60EA75-82E4-A796-33D6-74599F5D20F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061D0D5E-972B-9055-28DF-97BA987477A7}"/>
              </a:ext>
            </a:extLst>
          </p:cNvPr>
          <p:cNvSpPr txBox="1"/>
          <p:nvPr/>
        </p:nvSpPr>
        <p:spPr>
          <a:xfrm>
            <a:off x="141816" y="3813781"/>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09473464-982B-215C-9A0F-C054CD645536}"/>
              </a:ext>
            </a:extLst>
          </p:cNvPr>
          <p:cNvSpPr txBox="1"/>
          <p:nvPr/>
        </p:nvSpPr>
        <p:spPr>
          <a:xfrm>
            <a:off x="237974" y="5983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dirty="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10952DBD-A53E-5204-9900-410085A660BC}"/>
              </a:ext>
            </a:extLst>
          </p:cNvPr>
          <p:cNvSpPr txBox="1"/>
          <p:nvPr/>
        </p:nvSpPr>
        <p:spPr>
          <a:xfrm>
            <a:off x="267206" y="542054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3B35C473-B72E-2776-22A1-993D15C41E70}"/>
              </a:ext>
            </a:extLst>
          </p:cNvPr>
          <p:cNvSpPr txBox="1"/>
          <p:nvPr/>
        </p:nvSpPr>
        <p:spPr>
          <a:xfrm>
            <a:off x="2518610" y="541921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0.5</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5CF7C7B-B3EE-8370-F5CA-CEED8F33C723}"/>
              </a:ext>
            </a:extLst>
          </p:cNvPr>
          <p:cNvPicPr>
            <a:picLocks noChangeAspect="1"/>
          </p:cNvPicPr>
          <p:nvPr/>
        </p:nvPicPr>
        <p:blipFill>
          <a:blip r:embed="rId4"/>
          <a:stretch>
            <a:fillRect/>
          </a:stretch>
        </p:blipFill>
        <p:spPr>
          <a:xfrm>
            <a:off x="2223965" y="2934540"/>
            <a:ext cx="8149457" cy="214813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1BC6EB-AD0B-1A1E-FF1B-DC8110EB2D4F}"/>
                  </a:ext>
                </a:extLst>
              </p:cNvPr>
              <p:cNvSpPr txBox="1"/>
              <p:nvPr/>
            </p:nvSpPr>
            <p:spPr>
              <a:xfrm>
                <a:off x="2227446" y="2214047"/>
                <a:ext cx="8242095" cy="47577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𝐶𝑜𝑛𝑡𝑒𝑥𝑡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nary>
                            <m:naryPr>
                              <m:chr m:val="∑"/>
                              <m:limLoc m:val="subSup"/>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5"/>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𝑣</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𝑘</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𝑟𝑒𝑙𝑒𝑣𝑎𝑛𝑡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𝑖𝑡𝑒𝑚𝑠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𝑡𝑜𝑝</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𝐾</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𝑟𝑒𝑠𝑢𝑙𝑡𝑠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B91BC6EB-AD0B-1A1E-FF1B-DC8110EB2D4F}"/>
                  </a:ext>
                </a:extLst>
              </p:cNvPr>
              <p:cNvSpPr txBox="1">
                <a:spLocks noRot="1" noChangeAspect="1" noMove="1" noResize="1" noEditPoints="1" noAdjustHandles="1" noChangeArrowheads="1" noChangeShapeType="1" noTextEdit="1"/>
              </p:cNvSpPr>
              <p:nvPr/>
            </p:nvSpPr>
            <p:spPr>
              <a:xfrm>
                <a:off x="2227446" y="2214047"/>
                <a:ext cx="8242095" cy="475771"/>
              </a:xfrm>
              <a:prstGeom prst="rect">
                <a:avLst/>
              </a:prstGeom>
              <a:blipFill>
                <a:blip r:embed="rId5"/>
                <a:stretch>
                  <a:fillRect t="-76316" b="-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832ABB-A215-B6FE-7140-EF290D1B4E8D}"/>
                  </a:ext>
                </a:extLst>
              </p:cNvPr>
              <p:cNvSpPr txBox="1"/>
              <p:nvPr/>
            </p:nvSpPr>
            <p:spPr>
              <a:xfrm>
                <a:off x="-6382334" y="1710213"/>
                <a:ext cx="5812360" cy="5111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𝑃𝑟𝑒𝑐𝑖𝑠𝑖𝑜𝑛</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num>
                        <m:den>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𝑡𝑟𝑢𝑒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𝑓𝑎𝑙𝑠𝑒</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𝑝𝑜𝑠𝑖𝑡𝑖𝑣𝑒𝑠</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𝑘</m:t>
                          </m:r>
                          <m:r>
                            <a:rPr kumimoji="0" lang="en-IN" sz="1600" b="0" i="1" u="none" strike="noStrike" kern="1200" cap="none" spc="0" normalizeH="0" baseline="0" noProof="0" smtClean="0">
                              <a:ln>
                                <a:noFill/>
                              </a:ln>
                              <a:solidFill>
                                <a:prstClr val="black"/>
                              </a:solidFill>
                              <a:effectLst/>
                              <a:uLnTx/>
                              <a:uFillTx/>
                              <a:latin typeface="Cambria Math" panose="02040503050406030204" pitchFamily="18" charset="0"/>
                            </a:rPr>
                            <m:t>)</m:t>
                          </m:r>
                        </m:den>
                      </m:f>
                    </m:oMath>
                  </m:oMathPara>
                </a14:m>
                <a:endParaRPr kumimoji="0" lang="en-IN" sz="16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2" name="TextBox 11">
                <a:extLst>
                  <a:ext uri="{FF2B5EF4-FFF2-40B4-BE49-F238E27FC236}">
                    <a16:creationId xmlns:a16="http://schemas.microsoft.com/office/drawing/2014/main" id="{F4832ABB-A215-B6FE-7140-EF290D1B4E8D}"/>
                  </a:ext>
                </a:extLst>
              </p:cNvPr>
              <p:cNvSpPr txBox="1">
                <a:spLocks noRot="1" noChangeAspect="1" noMove="1" noResize="1" noEditPoints="1" noAdjustHandles="1" noChangeArrowheads="1" noChangeShapeType="1" noTextEdit="1"/>
              </p:cNvSpPr>
              <p:nvPr/>
            </p:nvSpPr>
            <p:spPr>
              <a:xfrm>
                <a:off x="-6382334" y="1710213"/>
                <a:ext cx="5812360" cy="511166"/>
              </a:xfrm>
              <a:prstGeom prst="rect">
                <a:avLst/>
              </a:prstGeom>
              <a:blipFill>
                <a:blip r:embed="rId6"/>
                <a:stretch>
                  <a:fillRect t="-4878" b="-219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7826EF0-A5F0-9223-7340-F98DFAF5A412}"/>
              </a:ext>
            </a:extLst>
          </p:cNvPr>
          <p:cNvSpPr txBox="1"/>
          <p:nvPr/>
        </p:nvSpPr>
        <p:spPr>
          <a:xfrm>
            <a:off x="4263044" y="5983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4" name="Table 13">
            <a:extLst>
              <a:ext uri="{FF2B5EF4-FFF2-40B4-BE49-F238E27FC236}">
                <a16:creationId xmlns:a16="http://schemas.microsoft.com/office/drawing/2014/main" id="{510ECA84-CA0A-1B7F-21B4-CA63746C3AF5}"/>
              </a:ext>
            </a:extLst>
          </p:cNvPr>
          <p:cNvGraphicFramePr>
            <a:graphicFrameLocks noGrp="1"/>
          </p:cNvGraphicFramePr>
          <p:nvPr/>
        </p:nvGraphicFramePr>
        <p:xfrm>
          <a:off x="6490041" y="981130"/>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5" name="TextBox 14">
            <a:extLst>
              <a:ext uri="{FF2B5EF4-FFF2-40B4-BE49-F238E27FC236}">
                <a16:creationId xmlns:a16="http://schemas.microsoft.com/office/drawing/2014/main" id="{29400F27-4936-1695-4362-02512F529523}"/>
              </a:ext>
            </a:extLst>
          </p:cNvPr>
          <p:cNvSpPr txBox="1"/>
          <p:nvPr/>
        </p:nvSpPr>
        <p:spPr>
          <a:xfrm>
            <a:off x="2289069" y="944947"/>
            <a:ext cx="3940975" cy="1169551"/>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Out of the all context that’s retrieved, how much context is relevant and ranked higher than irrelevant ones?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(can be done using actual answer also, instead of ground truth context)</a:t>
            </a:r>
          </a:p>
        </p:txBody>
      </p:sp>
    </p:spTree>
    <p:extLst>
      <p:ext uri="{BB962C8B-B14F-4D97-AF65-F5344CB8AC3E}">
        <p14:creationId xmlns:p14="http://schemas.microsoft.com/office/powerpoint/2010/main" val="13113965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1375-92E0-4D5A-0FF4-581E9EBDD8D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756643D5-A486-44B3-941C-94D16EB2331D}"/>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3: Faithfulness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6B696623-B7EC-7361-BADD-5C2F9160C869}"/>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2E074386-1D9F-29DD-9AA5-5104CF0DA9B5}"/>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3" name="TextBox 2">
            <a:extLst>
              <a:ext uri="{FF2B5EF4-FFF2-40B4-BE49-F238E27FC236}">
                <a16:creationId xmlns:a16="http://schemas.microsoft.com/office/drawing/2014/main" id="{5FDBB34E-988F-8044-CE90-C24255431796}"/>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4" name="TextBox 3">
            <a:extLst>
              <a:ext uri="{FF2B5EF4-FFF2-40B4-BE49-F238E27FC236}">
                <a16:creationId xmlns:a16="http://schemas.microsoft.com/office/drawing/2014/main" id="{4061206A-964C-52BB-53D1-07D7FB0038B5}"/>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5" name="TextBox 4">
            <a:extLst>
              <a:ext uri="{FF2B5EF4-FFF2-40B4-BE49-F238E27FC236}">
                <a16:creationId xmlns:a16="http://schemas.microsoft.com/office/drawing/2014/main" id="{60137206-1F8C-B0F6-4AD3-01EF3A6921F5}"/>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6" name="TextBox 5">
            <a:extLst>
              <a:ext uri="{FF2B5EF4-FFF2-40B4-BE49-F238E27FC236}">
                <a16:creationId xmlns:a16="http://schemas.microsoft.com/office/drawing/2014/main" id="{05759762-4CA4-16F7-BDD2-5D1CEDDF356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7" name="TextBox 6">
            <a:extLst>
              <a:ext uri="{FF2B5EF4-FFF2-40B4-BE49-F238E27FC236}">
                <a16:creationId xmlns:a16="http://schemas.microsoft.com/office/drawing/2014/main" id="{FFBBC9E0-F0F7-BF4B-A479-DE984C9C577F}"/>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9" name="Picture 8">
            <a:extLst>
              <a:ext uri="{FF2B5EF4-FFF2-40B4-BE49-F238E27FC236}">
                <a16:creationId xmlns:a16="http://schemas.microsoft.com/office/drawing/2014/main" id="{58CC1E6D-C7E8-A0E8-F935-97E90D673DBE}"/>
              </a:ext>
            </a:extLst>
          </p:cNvPr>
          <p:cNvPicPr>
            <a:picLocks noChangeAspect="1"/>
          </p:cNvPicPr>
          <p:nvPr/>
        </p:nvPicPr>
        <p:blipFill>
          <a:blip r:embed="rId4"/>
          <a:stretch>
            <a:fillRect/>
          </a:stretch>
        </p:blipFill>
        <p:spPr>
          <a:xfrm>
            <a:off x="2213806" y="2868506"/>
            <a:ext cx="6141451" cy="165977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B9142E-C958-6730-DEB3-60F6EF284566}"/>
                  </a:ext>
                </a:extLst>
              </p:cNvPr>
              <p:cNvSpPr txBox="1"/>
              <p:nvPr/>
            </p:nvSpPr>
            <p:spPr>
              <a:xfrm>
                <a:off x="2213806" y="2121219"/>
                <a:ext cx="7462235"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𝐹𝑎𝑖𝑡h𝑓𝑢𝑙𝑛𝑒𝑠𝑠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𝑆𝑐𝑜𝑟𝑒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𝑠𝑢𝑝𝑝𝑜𝑟𝑡𝑒𝑑</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𝑏𝑦</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𝑟𝑒𝑡𝑟𝑖𝑒𝑣𝑒𝑑</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𝑐𝑜𝑛𝑡𝑒𝑥𝑡</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𝑐𝑙𝑎𝑖𝑚𝑠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𝑡h𝑒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𝑟𝑒𝑠𝑝𝑜𝑛𝑠𝑒</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11" name="TextBox 10">
                <a:extLst>
                  <a:ext uri="{FF2B5EF4-FFF2-40B4-BE49-F238E27FC236}">
                    <a16:creationId xmlns:a16="http://schemas.microsoft.com/office/drawing/2014/main" id="{8BB9142E-C958-6730-DEB3-60F6EF284566}"/>
                  </a:ext>
                </a:extLst>
              </p:cNvPr>
              <p:cNvSpPr txBox="1">
                <a:spLocks noRot="1" noChangeAspect="1" noMove="1" noResize="1" noEditPoints="1" noAdjustHandles="1" noChangeArrowheads="1" noChangeShapeType="1" noTextEdit="1"/>
              </p:cNvSpPr>
              <p:nvPr/>
            </p:nvSpPr>
            <p:spPr>
              <a:xfrm>
                <a:off x="2213806" y="2121219"/>
                <a:ext cx="7462235" cy="447302"/>
              </a:xfrm>
              <a:prstGeom prst="rect">
                <a:avLst/>
              </a:prstGeom>
              <a:blipFill>
                <a:blip r:embed="rId5"/>
                <a:stretch>
                  <a:fillRect l="-510" t="-11111" b="-166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5963B5E-8DF0-BC39-D6E3-7C5658541701}"/>
              </a:ext>
            </a:extLst>
          </p:cNvPr>
          <p:cNvSpPr txBox="1"/>
          <p:nvPr/>
        </p:nvSpPr>
        <p:spPr>
          <a:xfrm>
            <a:off x="3805844" y="5475098"/>
            <a:ext cx="4955203"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Small to medium depending on system prompt length</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13" name="Table 12">
            <a:extLst>
              <a:ext uri="{FF2B5EF4-FFF2-40B4-BE49-F238E27FC236}">
                <a16:creationId xmlns:a16="http://schemas.microsoft.com/office/drawing/2014/main" id="{4A69DB0F-B5F2-0B30-E5A1-6359E7F82F0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14" name="TextBox 13">
            <a:extLst>
              <a:ext uri="{FF2B5EF4-FFF2-40B4-BE49-F238E27FC236}">
                <a16:creationId xmlns:a16="http://schemas.microsoft.com/office/drawing/2014/main" id="{C26C74AF-7E88-5062-7815-3299A239DAD7}"/>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much of the generated answer is attributed to the retrieved context, versus, the model’s own knowledge base? </a:t>
            </a:r>
          </a:p>
        </p:txBody>
      </p:sp>
    </p:spTree>
    <p:extLst>
      <p:ext uri="{BB962C8B-B14F-4D97-AF65-F5344CB8AC3E}">
        <p14:creationId xmlns:p14="http://schemas.microsoft.com/office/powerpoint/2010/main" val="3470384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87C02-70DA-4605-522B-0F707311939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211D835-6237-D8CD-31E9-4CE466C54B65}"/>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4: Answer Relevancy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85AD4956-48CB-D27E-AD24-20869A7890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654F40F2-1D93-CD8A-4DD0-46A1CBCDBB8A}"/>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43FB6C90-D9B2-D840-1C04-55CBD8013F7D}"/>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87D9A4D-3750-87A0-8BD3-C16C234BBF6D}"/>
              </a:ext>
            </a:extLst>
          </p:cNvPr>
          <p:cNvSpPr txBox="1"/>
          <p:nvPr/>
        </p:nvSpPr>
        <p:spPr>
          <a:xfrm>
            <a:off x="111336" y="4037300"/>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(RAGAs)</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D53498EA-C589-AC9E-4A31-777A63F76DEE}"/>
              </a:ext>
            </a:extLst>
          </p:cNvPr>
          <p:cNvSpPr txBox="1"/>
          <p:nvPr/>
        </p:nvSpPr>
        <p:spPr>
          <a:xfrm>
            <a:off x="237974" y="5695240"/>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02DC109-783C-3003-EEA0-ACE5A3939E97}"/>
              </a:ext>
            </a:extLst>
          </p:cNvPr>
          <p:cNvSpPr txBox="1"/>
          <p:nvPr/>
        </p:nvSpPr>
        <p:spPr>
          <a:xfrm>
            <a:off x="267206" y="5092043"/>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DC596DA2-534A-77E5-1F9D-C4D0D42425AE}"/>
              </a:ext>
            </a:extLst>
          </p:cNvPr>
          <p:cNvSpPr txBox="1"/>
          <p:nvPr/>
        </p:nvSpPr>
        <p:spPr>
          <a:xfrm>
            <a:off x="2213810" y="5060236"/>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0.56</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FDF51182-96B4-B20D-7B98-C80B0B1FB89E}"/>
              </a:ext>
            </a:extLst>
          </p:cNvPr>
          <p:cNvPicPr>
            <a:picLocks noChangeAspect="1"/>
          </p:cNvPicPr>
          <p:nvPr/>
        </p:nvPicPr>
        <p:blipFill>
          <a:blip r:embed="rId4"/>
          <a:stretch>
            <a:fillRect/>
          </a:stretch>
        </p:blipFill>
        <p:spPr>
          <a:xfrm>
            <a:off x="2213805" y="3405236"/>
            <a:ext cx="6141450" cy="16334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969959F-1816-59E0-55EC-FF5592E9938D}"/>
                  </a:ext>
                </a:extLst>
              </p:cNvPr>
              <p:cNvSpPr txBox="1"/>
              <p:nvPr/>
            </p:nvSpPr>
            <p:spPr>
              <a:xfrm>
                <a:off x="2353652" y="2152825"/>
                <a:ext cx="4202241"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𝑐𝑜𝑠𝑖𝑛𝑒</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𝑠𝑖𝑚𝑖𝑙𝑎𝑟𝑖𝑡𝑦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sub>
                          </m:s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e>
                      </m:nary>
                    </m:oMath>
                  </m:oMathPara>
                </a14:m>
                <a:endParaRPr kumimoji="0" lang="en-IN" sz="14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8969959F-1816-59E0-55EC-FF5592E9938D}"/>
                  </a:ext>
                </a:extLst>
              </p:cNvPr>
              <p:cNvSpPr txBox="1">
                <a:spLocks noRot="1" noChangeAspect="1" noMove="1" noResize="1" noEditPoints="1" noAdjustHandles="1" noChangeArrowheads="1" noChangeShapeType="1" noTextEdit="1"/>
              </p:cNvSpPr>
              <p:nvPr/>
            </p:nvSpPr>
            <p:spPr>
              <a:xfrm>
                <a:off x="2353652" y="2152825"/>
                <a:ext cx="4202241" cy="605807"/>
              </a:xfrm>
              <a:prstGeom prst="rect">
                <a:avLst/>
              </a:prstGeom>
              <a:blipFill>
                <a:blip r:embed="rId5"/>
                <a:stretch>
                  <a:fillRect l="-604" t="-112245" r="-1208" b="-1755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0E15018-C6CF-3395-AB41-A96CF828075C}"/>
                  </a:ext>
                </a:extLst>
              </p:cNvPr>
              <p:cNvSpPr txBox="1"/>
              <p:nvPr/>
            </p:nvSpPr>
            <p:spPr>
              <a:xfrm>
                <a:off x="8339148" y="2142884"/>
                <a:ext cx="3074688" cy="60580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𝐴𝑛𝑠𝑤𝑒𝑟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𝑅𝑒𝑙𝑒𝑣𝑎𝑛𝑐𝑦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den>
                      </m:f>
                      <m:nary>
                        <m:naryPr>
                          <m:chr m:val="∑"/>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naryPr>
                        <m:sub>
                          <m:r>
                            <m:rPr>
                              <m:brk m:alnAt="23"/>
                            </m:r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=1</m:t>
                          </m:r>
                        </m:sub>
                        <m:sup>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𝑁</m:t>
                          </m:r>
                        </m:sup>
                        <m:e>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 </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𝑎</m:t>
                                  </m:r>
                                </m:sub>
                              </m:sSub>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𝐸</m:t>
                                  </m:r>
                                </m:e>
                                <m:sub>
                                  <m:sSub>
                                    <m:sSub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𝑔</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m:t>
                                      </m:r>
                                    </m:sub>
                                  </m:sSub>
                                </m:sub>
                              </m:s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𝐸</m:t>
                                  </m:r>
                                </m:e>
                                <m:sub>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𝑎</m:t>
                                  </m:r>
                                </m:sub>
                              </m:sSub>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m:t>
                              </m:r>
                            </m:den>
                          </m:f>
                        </m:e>
                      </m:nary>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3" name="TextBox 22">
                <a:extLst>
                  <a:ext uri="{FF2B5EF4-FFF2-40B4-BE49-F238E27FC236}">
                    <a16:creationId xmlns:a16="http://schemas.microsoft.com/office/drawing/2014/main" id="{F0E15018-C6CF-3395-AB41-A96CF828075C}"/>
                  </a:ext>
                </a:extLst>
              </p:cNvPr>
              <p:cNvSpPr txBox="1">
                <a:spLocks noRot="1" noChangeAspect="1" noMove="1" noResize="1" noEditPoints="1" noAdjustHandles="1" noChangeArrowheads="1" noChangeShapeType="1" noTextEdit="1"/>
              </p:cNvSpPr>
              <p:nvPr/>
            </p:nvSpPr>
            <p:spPr>
              <a:xfrm>
                <a:off x="8339148" y="2142884"/>
                <a:ext cx="3074688" cy="605807"/>
              </a:xfrm>
              <a:prstGeom prst="rect">
                <a:avLst/>
              </a:prstGeom>
              <a:blipFill>
                <a:blip r:embed="rId6"/>
                <a:stretch>
                  <a:fillRect l="-823" t="-112245" r="-1646" b="-17551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EF2B9AF7-0277-98BE-1EE2-210C44BF5F2D}"/>
              </a:ext>
            </a:extLst>
          </p:cNvPr>
          <p:cNvSpPr txBox="1"/>
          <p:nvPr/>
        </p:nvSpPr>
        <p:spPr>
          <a:xfrm>
            <a:off x="3805844" y="5691468"/>
            <a:ext cx="4717958" cy="307777"/>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Medium to large as multiple LLM calls are involved</a:t>
            </a:r>
            <a:endParaRPr kumimoji="0" lang="en-US" sz="1400" b="0" i="0" u="none" strike="noStrike" kern="1200" cap="none" spc="0" normalizeH="0" baseline="0" noProof="0">
              <a:ln>
                <a:noFill/>
              </a:ln>
              <a:solidFill>
                <a:prstClr val="black"/>
              </a:solidFill>
              <a:effectLst/>
              <a:uLnTx/>
              <a:uFillTx/>
              <a:latin typeface="Work Sans" pitchFamily="2" charset="77"/>
            </a:endParaRPr>
          </a:p>
        </p:txBody>
      </p:sp>
      <p:graphicFrame>
        <p:nvGraphicFramePr>
          <p:cNvPr id="25" name="Table 24">
            <a:extLst>
              <a:ext uri="{FF2B5EF4-FFF2-40B4-BE49-F238E27FC236}">
                <a16:creationId xmlns:a16="http://schemas.microsoft.com/office/drawing/2014/main" id="{2EE18B8F-A835-5C07-CE25-0D0D54B3CD95}"/>
              </a:ext>
            </a:extLst>
          </p:cNvPr>
          <p:cNvGraphicFramePr>
            <a:graphicFrameLocks noGrp="1"/>
          </p:cNvGraphicFramePr>
          <p:nvPr>
            <p:extLst>
              <p:ext uri="{D42A27DB-BD31-4B8C-83A1-F6EECF244321}">
                <p14:modId xmlns:p14="http://schemas.microsoft.com/office/powerpoint/2010/main" val="2006633444"/>
              </p:ext>
            </p:extLst>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6" name="Equals 25">
            <a:extLst>
              <a:ext uri="{FF2B5EF4-FFF2-40B4-BE49-F238E27FC236}">
                <a16:creationId xmlns:a16="http://schemas.microsoft.com/office/drawing/2014/main" id="{70E564BC-8875-C15F-E218-820FD8E9DA82}"/>
              </a:ext>
            </a:extLst>
          </p:cNvPr>
          <p:cNvSpPr/>
          <p:nvPr/>
        </p:nvSpPr>
        <p:spPr>
          <a:xfrm>
            <a:off x="7153012" y="2363113"/>
            <a:ext cx="352541" cy="29135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Work Sans" pitchFamily="2" charset="77"/>
            </a:endParaRPr>
          </a:p>
        </p:txBody>
      </p:sp>
      <p:sp>
        <p:nvSpPr>
          <p:cNvPr id="27" name="TextBox 26">
            <a:extLst>
              <a:ext uri="{FF2B5EF4-FFF2-40B4-BE49-F238E27FC236}">
                <a16:creationId xmlns:a16="http://schemas.microsoft.com/office/drawing/2014/main" id="{74C0DC38-44F9-48BD-D9CB-8C6A2AE4FD42}"/>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relevant is the response generated by the LLM, compared to what the user had originally asked?</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7B88B43-6671-E423-3284-4A471F9F601F}"/>
                  </a:ext>
                </a:extLst>
              </p:cNvPr>
              <p:cNvSpPr txBox="1"/>
              <p:nvPr/>
            </p:nvSpPr>
            <p:spPr>
              <a:xfrm>
                <a:off x="4190947" y="2889022"/>
                <a:ext cx="668149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default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questions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i</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=3)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are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generated</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by</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LLM</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but</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this</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parameter</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can</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be</m:t>
                      </m:r>
                      <m: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 </m:t>
                      </m:r>
                      <m:r>
                        <m:rPr>
                          <m:sty m:val="p"/>
                        </m:rPr>
                        <a:rPr kumimoji="0" lang="en-US" sz="1200" b="0" i="0" u="none" strike="noStrike" kern="1200" cap="none" spc="0" normalizeH="0" baseline="0" noProof="0" smtClean="0">
                          <a:ln>
                            <a:noFill/>
                          </a:ln>
                          <a:solidFill>
                            <a:prstClr val="black"/>
                          </a:solidFill>
                          <a:effectLst/>
                          <a:uLnTx/>
                          <a:uFillTx/>
                          <a:latin typeface="Cambria Math" panose="02040503050406030204" pitchFamily="18" charset="0"/>
                        </a:rPr>
                        <m:t>changed</m:t>
                      </m:r>
                    </m:oMath>
                  </m:oMathPara>
                </a14:m>
                <a:endParaRPr kumimoji="0" lang="en-IN" sz="1200" b="0" i="0" u="none" strike="noStrike" kern="1200" cap="none" spc="0" normalizeH="0" baseline="0" noProof="0" dirty="0">
                  <a:ln>
                    <a:noFill/>
                  </a:ln>
                  <a:solidFill>
                    <a:prstClr val="black"/>
                  </a:solidFill>
                  <a:effectLst/>
                  <a:uLnTx/>
                  <a:uFillTx/>
                  <a:latin typeface="Work Sans" pitchFamily="2" charset="77"/>
                </a:endParaRPr>
              </a:p>
            </p:txBody>
          </p:sp>
        </mc:Choice>
        <mc:Fallback xmlns="">
          <p:sp>
            <p:nvSpPr>
              <p:cNvPr id="28" name="TextBox 27">
                <a:extLst>
                  <a:ext uri="{FF2B5EF4-FFF2-40B4-BE49-F238E27FC236}">
                    <a16:creationId xmlns:a16="http://schemas.microsoft.com/office/drawing/2014/main" id="{07B88B43-6671-E423-3284-4A471F9F601F}"/>
                  </a:ext>
                </a:extLst>
              </p:cNvPr>
              <p:cNvSpPr txBox="1">
                <a:spLocks noRot="1" noChangeAspect="1" noMove="1" noResize="1" noEditPoints="1" noAdjustHandles="1" noChangeArrowheads="1" noChangeShapeType="1" noTextEdit="1"/>
              </p:cNvSpPr>
              <p:nvPr/>
            </p:nvSpPr>
            <p:spPr>
              <a:xfrm>
                <a:off x="4190947" y="2889022"/>
                <a:ext cx="6681491" cy="276999"/>
              </a:xfrm>
              <a:prstGeom prst="rect">
                <a:avLst/>
              </a:prstGeom>
              <a:blipFill>
                <a:blip r:embed="rId7"/>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25827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40A6A-64D1-6BE6-6C47-DD0D19D78F0A}"/>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D9587E9-BA36-A29A-A1C6-619D215FC6E7}"/>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5: Prompt Alignment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21F04FE5-1731-AE3E-EB25-6306BF4509C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8D85B32F-99E6-59E4-90ED-973763267E03}"/>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B4EA8325-97DA-3782-AC33-D64F3ADED0EB}"/>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1B7CFFF5-73EC-0EBB-1F52-F6576B6F87F4}"/>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783D33F8-FC97-ACCF-365F-F30E092CB8ED}"/>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1899D081-F7E0-F253-0524-CF52A2D3AC13}"/>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E7B57F88-FCE9-87B4-6869-7FF388940B53}"/>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1.0</a:t>
            </a:r>
            <a:endParaRPr kumimoji="0" lang="en-IN" sz="1400" b="1" i="0" u="none" strike="noStrike" kern="1200" cap="none" spc="0" normalizeH="0" baseline="0" noProof="0" dirty="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DAAF415D-514B-1EE3-4EFD-53353DC60AF9}"/>
              </a:ext>
            </a:extLst>
          </p:cNvPr>
          <p:cNvPicPr>
            <a:picLocks noChangeAspect="1"/>
          </p:cNvPicPr>
          <p:nvPr/>
        </p:nvPicPr>
        <p:blipFill>
          <a:blip r:embed="rId4"/>
          <a:stretch>
            <a:fillRect/>
          </a:stretch>
        </p:blipFill>
        <p:spPr>
          <a:xfrm>
            <a:off x="2213805" y="2891459"/>
            <a:ext cx="6141450" cy="161113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539521-DAAC-2023-65ED-E758F1820CEB}"/>
                  </a:ext>
                </a:extLst>
              </p:cNvPr>
              <p:cNvSpPr txBox="1"/>
              <p:nvPr/>
            </p:nvSpPr>
            <p:spPr>
              <a:xfrm>
                <a:off x="2213805" y="2051758"/>
                <a:ext cx="450168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𝑃𝑟𝑜𝑚𝑝𝑡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𝐴𝑙𝑖𝑔𝑛𝑚𝑒𝑛𝑡</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𝑓𝑜𝑙𝑙𝑜𝑤𝑒𝑑</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𝑖𝑛𝑠𝑡𝑟𝑢𝑐𝑡𝑖𝑜𝑛𝑠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FD539521-DAAC-2023-65ED-E758F1820CEB}"/>
                  </a:ext>
                </a:extLst>
              </p:cNvPr>
              <p:cNvSpPr txBox="1">
                <a:spLocks noRot="1" noChangeAspect="1" noMove="1" noResize="1" noEditPoints="1" noAdjustHandles="1" noChangeArrowheads="1" noChangeShapeType="1" noTextEdit="1"/>
              </p:cNvSpPr>
              <p:nvPr/>
            </p:nvSpPr>
            <p:spPr>
              <a:xfrm>
                <a:off x="2213805" y="2051758"/>
                <a:ext cx="4501681" cy="447302"/>
              </a:xfrm>
              <a:prstGeom prst="rect">
                <a:avLst/>
              </a:prstGeom>
              <a:blipFill>
                <a:blip r:embed="rId5"/>
                <a:stretch>
                  <a:fillRect l="-845" t="-8333" r="-845"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2A69DDB-0FFC-B005-B0D7-6DE04A1C625B}"/>
              </a:ext>
            </a:extLst>
          </p:cNvPr>
          <p:cNvSpPr txBox="1"/>
          <p:nvPr/>
        </p:nvSpPr>
        <p:spPr>
          <a:xfrm>
            <a:off x="3918733" y="5475098"/>
            <a:ext cx="7415813"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2 (1. Checks the no. of instructions which were followed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Generates a reason for the score calculated given the verdict for the opinions for the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instructions which were not followed)</a:t>
            </a:r>
          </a:p>
        </p:txBody>
      </p:sp>
      <p:sp>
        <p:nvSpPr>
          <p:cNvPr id="24" name="TextBox 23">
            <a:extLst>
              <a:ext uri="{FF2B5EF4-FFF2-40B4-BE49-F238E27FC236}">
                <a16:creationId xmlns:a16="http://schemas.microsoft.com/office/drawing/2014/main" id="{12250E06-3325-61A5-EA91-491C0F6621E0}"/>
              </a:ext>
            </a:extLst>
          </p:cNvPr>
          <p:cNvSpPr txBox="1"/>
          <p:nvPr/>
        </p:nvSpPr>
        <p:spPr>
          <a:xfrm>
            <a:off x="2270254" y="1104873"/>
            <a:ext cx="3940975" cy="523220"/>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How well did the generated answer follow the instructions mentioned in the prompt?</a:t>
            </a:r>
          </a:p>
        </p:txBody>
      </p:sp>
      <p:graphicFrame>
        <p:nvGraphicFramePr>
          <p:cNvPr id="25" name="Table 24">
            <a:extLst>
              <a:ext uri="{FF2B5EF4-FFF2-40B4-BE49-F238E27FC236}">
                <a16:creationId xmlns:a16="http://schemas.microsoft.com/office/drawing/2014/main" id="{40239DB5-7EE1-CEC1-EAE3-6E115E208856}"/>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Tree>
    <p:extLst>
      <p:ext uri="{BB962C8B-B14F-4D97-AF65-F5344CB8AC3E}">
        <p14:creationId xmlns:p14="http://schemas.microsoft.com/office/powerpoint/2010/main" val="38323514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6257-962C-1F39-1057-B7C5EBEAAFD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43EA1B-1EA3-5D74-38A2-9CDB0927D532}"/>
              </a:ext>
            </a:extLst>
          </p:cNvPr>
          <p:cNvSpPr txBox="1"/>
          <p:nvPr/>
        </p:nvSpPr>
        <p:spPr>
          <a:xfrm>
            <a:off x="304802" y="297963"/>
            <a:ext cx="11729077" cy="461665"/>
          </a:xfrm>
          <a:prstGeom prst="rect">
            <a:avLst/>
          </a:prstGeom>
          <a:noFill/>
        </p:spPr>
        <p:txBody>
          <a:bodyPr wrap="square">
            <a:spAutoFit/>
          </a:bodyPr>
          <a:lstStyle/>
          <a:p>
            <a:pPr lvl="0" defTabSz="457182" hangingPunct="0">
              <a:defRPr sz="2800" b="0">
                <a:latin typeface="LabGrotesque-Black"/>
                <a:ea typeface="LabGrotesque-Black"/>
                <a:cs typeface="LabGrotesque-Black"/>
                <a:sym typeface="LabGrotesque-Black"/>
              </a:defRPr>
            </a:pPr>
            <a:r>
              <a:rPr lang="en-US" sz="2400" b="1" dirty="0">
                <a:solidFill>
                  <a:prstClr val="black"/>
                </a:solidFill>
                <a:latin typeface="Work Sans" pitchFamily="2" charset="77"/>
                <a:sym typeface="LabGrotesque-Black"/>
              </a:rPr>
              <a:t>Evaluation Metric 6: Toxicity</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32BF67DD-4198-2411-6967-5E71ED8F107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15" name="TextBox 14">
            <a:extLst>
              <a:ext uri="{FF2B5EF4-FFF2-40B4-BE49-F238E27FC236}">
                <a16:creationId xmlns:a16="http://schemas.microsoft.com/office/drawing/2014/main" id="{2D769285-B84E-97CC-A224-EDB5DFF50368}"/>
              </a:ext>
            </a:extLst>
          </p:cNvPr>
          <p:cNvSpPr txBox="1"/>
          <p:nvPr/>
        </p:nvSpPr>
        <p:spPr>
          <a:xfrm>
            <a:off x="237974" y="1198236"/>
            <a:ext cx="18389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Key Takeaway</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6" name="TextBox 15">
            <a:extLst>
              <a:ext uri="{FF2B5EF4-FFF2-40B4-BE49-F238E27FC236}">
                <a16:creationId xmlns:a16="http://schemas.microsoft.com/office/drawing/2014/main" id="{86E83248-1FB3-70AE-031B-6D8E7BEC26CE}"/>
              </a:ext>
            </a:extLst>
          </p:cNvPr>
          <p:cNvSpPr txBox="1"/>
          <p:nvPr/>
        </p:nvSpPr>
        <p:spPr>
          <a:xfrm>
            <a:off x="267206" y="2152825"/>
            <a:ext cx="130516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Definition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7" name="TextBox 16">
            <a:extLst>
              <a:ext uri="{FF2B5EF4-FFF2-40B4-BE49-F238E27FC236}">
                <a16:creationId xmlns:a16="http://schemas.microsoft.com/office/drawing/2014/main" id="{E617ECED-F8A4-F350-BCFE-B9EC7C3A1D42}"/>
              </a:ext>
            </a:extLst>
          </p:cNvPr>
          <p:cNvSpPr txBox="1"/>
          <p:nvPr/>
        </p:nvSpPr>
        <p:spPr>
          <a:xfrm>
            <a:off x="111336" y="3512363"/>
            <a:ext cx="170431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Code Snippet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a:t>
            </a:r>
            <a:r>
              <a:rPr kumimoji="0" lang="en-US" sz="1800" b="1" i="0" u="none" strike="noStrike" kern="1200" cap="none" spc="0" normalizeH="0" baseline="0" noProof="0" err="1">
                <a:ln>
                  <a:noFill/>
                </a:ln>
                <a:solidFill>
                  <a:prstClr val="black"/>
                </a:solidFill>
                <a:effectLst/>
                <a:uLnTx/>
                <a:uFillTx/>
                <a:latin typeface="Work Sans" pitchFamily="2" charset="77"/>
              </a:rPr>
              <a:t>DeepEval</a:t>
            </a:r>
            <a:r>
              <a:rPr kumimoji="0" lang="en-US" sz="1800" b="1" i="0" u="none" strike="noStrike" kern="1200" cap="none" spc="0" normalizeH="0" baseline="0" noProof="0">
                <a:ln>
                  <a:noFill/>
                </a:ln>
                <a:solidFill>
                  <a:prstClr val="black"/>
                </a:solidFill>
                <a:effectLst/>
                <a:uLnTx/>
                <a:uFillTx/>
                <a:latin typeface="Work Sans" pitchFamily="2" charset="77"/>
              </a:rPr>
              <a: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8" name="TextBox 17">
            <a:extLst>
              <a:ext uri="{FF2B5EF4-FFF2-40B4-BE49-F238E27FC236}">
                <a16:creationId xmlns:a16="http://schemas.microsoft.com/office/drawing/2014/main" id="{603AC9EA-A3D1-EA6D-B3E6-18D0560128E6}"/>
              </a:ext>
            </a:extLst>
          </p:cNvPr>
          <p:cNvSpPr txBox="1"/>
          <p:nvPr/>
        </p:nvSpPr>
        <p:spPr>
          <a:xfrm>
            <a:off x="237974" y="5475098"/>
            <a:ext cx="327525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Relative Cost of Evaluation</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19" name="TextBox 18">
            <a:extLst>
              <a:ext uri="{FF2B5EF4-FFF2-40B4-BE49-F238E27FC236}">
                <a16:creationId xmlns:a16="http://schemas.microsoft.com/office/drawing/2014/main" id="{B7418D21-EC13-2198-011C-DEC1B65B86DC}"/>
              </a:ext>
            </a:extLst>
          </p:cNvPr>
          <p:cNvSpPr txBox="1"/>
          <p:nvPr/>
        </p:nvSpPr>
        <p:spPr>
          <a:xfrm>
            <a:off x="267206" y="4871901"/>
            <a:ext cx="98616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Work Sans" pitchFamily="2" charset="77"/>
              </a:rPr>
              <a:t>Output</a:t>
            </a:r>
            <a:endParaRPr kumimoji="0" lang="en-IN" sz="1800" b="1" i="0" u="none" strike="noStrike" kern="1200" cap="none" spc="0" normalizeH="0" baseline="0" noProof="0">
              <a:ln>
                <a:noFill/>
              </a:ln>
              <a:solidFill>
                <a:prstClr val="black"/>
              </a:solidFill>
              <a:effectLst/>
              <a:uLnTx/>
              <a:uFillTx/>
              <a:latin typeface="Work Sans" pitchFamily="2" charset="77"/>
            </a:endParaRPr>
          </a:p>
        </p:txBody>
      </p:sp>
      <p:sp>
        <p:nvSpPr>
          <p:cNvPr id="20" name="TextBox 19">
            <a:extLst>
              <a:ext uri="{FF2B5EF4-FFF2-40B4-BE49-F238E27FC236}">
                <a16:creationId xmlns:a16="http://schemas.microsoft.com/office/drawing/2014/main" id="{CFB5E311-278D-7FE3-26D6-F26AA6CD5EC9}"/>
              </a:ext>
            </a:extLst>
          </p:cNvPr>
          <p:cNvSpPr txBox="1"/>
          <p:nvPr/>
        </p:nvSpPr>
        <p:spPr>
          <a:xfrm>
            <a:off x="2213810" y="4840094"/>
            <a:ext cx="61414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Work Sans" pitchFamily="2" charset="77"/>
              </a:rPr>
              <a:t>1.0</a:t>
            </a:r>
            <a:endParaRPr kumimoji="0" lang="en-IN" sz="1400" b="1" i="0" u="none" strike="noStrike" kern="1200" cap="none" spc="0" normalizeH="0" baseline="0" noProof="0">
              <a:ln>
                <a:noFill/>
              </a:ln>
              <a:solidFill>
                <a:prstClr val="black"/>
              </a:solidFill>
              <a:effectLst/>
              <a:uLnTx/>
              <a:uFillTx/>
              <a:latin typeface="Work Sans" pitchFamily="2" charset="77"/>
            </a:endParaRPr>
          </a:p>
        </p:txBody>
      </p:sp>
      <p:pic>
        <p:nvPicPr>
          <p:cNvPr id="21" name="Picture 20">
            <a:extLst>
              <a:ext uri="{FF2B5EF4-FFF2-40B4-BE49-F238E27FC236}">
                <a16:creationId xmlns:a16="http://schemas.microsoft.com/office/drawing/2014/main" id="{8DECA116-E19B-8EEC-99E7-1BCC70FAA599}"/>
              </a:ext>
            </a:extLst>
          </p:cNvPr>
          <p:cNvPicPr>
            <a:picLocks noChangeAspect="1"/>
          </p:cNvPicPr>
          <p:nvPr/>
        </p:nvPicPr>
        <p:blipFill>
          <a:blip r:embed="rId4"/>
          <a:stretch>
            <a:fillRect/>
          </a:stretch>
        </p:blipFill>
        <p:spPr>
          <a:xfrm>
            <a:off x="2213806" y="2833456"/>
            <a:ext cx="6296540" cy="172714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0E16854-81CF-9212-9B9F-740E888C99DB}"/>
                  </a:ext>
                </a:extLst>
              </p:cNvPr>
              <p:cNvSpPr txBox="1"/>
              <p:nvPr/>
            </p:nvSpPr>
            <p:spPr>
              <a:xfrm>
                <a:off x="2213806" y="2064674"/>
                <a:ext cx="3029291" cy="44730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𝑇𝑜𝑥𝑖𝑐𝑖𝑡𝑦</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m:t>
                      </m:r>
                      <m:f>
                        <m:fPr>
                          <m:ctrlP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ctrlPr>
                        </m:fPr>
                        <m:num>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𝑁𝑢𝑚𝑏𝑒𝑟</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𝑡𝑜𝑥𝑖𝑐</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num>
                        <m:den>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𝑇𝑜𝑡𝑎𝑙</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𝑛𝑢𝑚𝑏𝑒𝑟</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𝑜𝑓</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en-IN" sz="1400" b="0" i="1" u="none" strike="noStrike" kern="1200" cap="none" spc="0" normalizeH="0" baseline="0" noProof="0" smtClean="0">
                              <a:ln>
                                <a:noFill/>
                              </a:ln>
                              <a:solidFill>
                                <a:prstClr val="black"/>
                              </a:solidFill>
                              <a:effectLst/>
                              <a:uLnTx/>
                              <a:uFillTx/>
                              <a:latin typeface="Cambria Math" panose="02040503050406030204" pitchFamily="18" charset="0"/>
                            </a:rPr>
                            <m:t>𝑜𝑝𝑖𝑛𝑖𝑜𝑛𝑠</m:t>
                          </m:r>
                        </m:den>
                      </m:f>
                    </m:oMath>
                  </m:oMathPara>
                </a14:m>
                <a:endParaRPr kumimoji="0" lang="en-IN" sz="1400" b="0" i="0" u="none" strike="noStrike" kern="1200" cap="none" spc="0" normalizeH="0" baseline="0" noProof="0">
                  <a:ln>
                    <a:noFill/>
                  </a:ln>
                  <a:solidFill>
                    <a:prstClr val="black"/>
                  </a:solidFill>
                  <a:effectLst/>
                  <a:uLnTx/>
                  <a:uFillTx/>
                  <a:latin typeface="Work Sans" pitchFamily="2" charset="77"/>
                </a:endParaRPr>
              </a:p>
            </p:txBody>
          </p:sp>
        </mc:Choice>
        <mc:Fallback xmlns="">
          <p:sp>
            <p:nvSpPr>
              <p:cNvPr id="22" name="TextBox 21">
                <a:extLst>
                  <a:ext uri="{FF2B5EF4-FFF2-40B4-BE49-F238E27FC236}">
                    <a16:creationId xmlns:a16="http://schemas.microsoft.com/office/drawing/2014/main" id="{60E16854-81CF-9212-9B9F-740E888C99DB}"/>
                  </a:ext>
                </a:extLst>
              </p:cNvPr>
              <p:cNvSpPr txBox="1">
                <a:spLocks noRot="1" noChangeAspect="1" noMove="1" noResize="1" noEditPoints="1" noAdjustHandles="1" noChangeArrowheads="1" noChangeShapeType="1" noTextEdit="1"/>
              </p:cNvSpPr>
              <p:nvPr/>
            </p:nvSpPr>
            <p:spPr>
              <a:xfrm>
                <a:off x="2213806" y="2064674"/>
                <a:ext cx="3029291" cy="447302"/>
              </a:xfrm>
              <a:prstGeom prst="rect">
                <a:avLst/>
              </a:prstGeom>
              <a:blipFill>
                <a:blip r:embed="rId5"/>
                <a:stretch>
                  <a:fillRect l="-1674" t="-8333" r="-1674" b="-19444"/>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18BA5273-FF7C-524A-7138-35CFF41ACC40}"/>
              </a:ext>
            </a:extLst>
          </p:cNvPr>
          <p:cNvSpPr txBox="1"/>
          <p:nvPr/>
        </p:nvSpPr>
        <p:spPr>
          <a:xfrm>
            <a:off x="3768214" y="5475098"/>
            <a:ext cx="6159058" cy="892552"/>
          </a:xfrm>
          <a:prstGeom prst="rect">
            <a:avLst/>
          </a:prstGeom>
          <a:noFill/>
        </p:spPr>
        <p:txBody>
          <a:bodyPr wrap="non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Medium to large as multiple LLM calls are involved </a:t>
            </a:r>
            <a:endParaRPr kumimoji="0" lang="en-US" sz="1400" b="0" i="1" u="none" strike="noStrike" kern="1200" cap="none" spc="0" normalizeH="0" baseline="0" noProof="0" dirty="0">
              <a:ln>
                <a:noFill/>
              </a:ln>
              <a:solidFill>
                <a:prstClr val="black"/>
              </a:solidFill>
              <a:effectLst/>
              <a:uLnTx/>
              <a:uFillTx/>
              <a:latin typeface="Work Sans" pitchFamily="2" charset="77"/>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By default it’s 3 (1. Call to generate all the opinions in the generated answer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2. Checks which opinions are toxic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	   3. Generates a reason for the score calculated given the toxic opinions)</a:t>
            </a:r>
          </a:p>
        </p:txBody>
      </p:sp>
      <p:graphicFrame>
        <p:nvGraphicFramePr>
          <p:cNvPr id="24" name="Table 23">
            <a:extLst>
              <a:ext uri="{FF2B5EF4-FFF2-40B4-BE49-F238E27FC236}">
                <a16:creationId xmlns:a16="http://schemas.microsoft.com/office/drawing/2014/main" id="{7091A672-FF25-972A-D117-49FE60E1CE4A}"/>
              </a:ext>
            </a:extLst>
          </p:cNvPr>
          <p:cNvGraphicFramePr>
            <a:graphicFrameLocks noGrp="1"/>
          </p:cNvGraphicFramePr>
          <p:nvPr/>
        </p:nvGraphicFramePr>
        <p:xfrm>
          <a:off x="6555893" y="1094019"/>
          <a:ext cx="5521943" cy="622490"/>
        </p:xfrm>
        <a:graphic>
          <a:graphicData uri="http://schemas.openxmlformats.org/drawingml/2006/table">
            <a:tbl>
              <a:tblPr/>
              <a:tblGrid>
                <a:gridCol w="949085">
                  <a:extLst>
                    <a:ext uri="{9D8B030D-6E8A-4147-A177-3AD203B41FA5}">
                      <a16:colId xmlns:a16="http://schemas.microsoft.com/office/drawing/2014/main" val="2794659114"/>
                    </a:ext>
                  </a:extLst>
                </a:gridCol>
                <a:gridCol w="1318856">
                  <a:extLst>
                    <a:ext uri="{9D8B030D-6E8A-4147-A177-3AD203B41FA5}">
                      <a16:colId xmlns:a16="http://schemas.microsoft.com/office/drawing/2014/main" val="242916802"/>
                    </a:ext>
                  </a:extLst>
                </a:gridCol>
                <a:gridCol w="1121644">
                  <a:extLst>
                    <a:ext uri="{9D8B030D-6E8A-4147-A177-3AD203B41FA5}">
                      <a16:colId xmlns:a16="http://schemas.microsoft.com/office/drawing/2014/main" val="3098690350"/>
                    </a:ext>
                  </a:extLst>
                </a:gridCol>
                <a:gridCol w="949085">
                  <a:extLst>
                    <a:ext uri="{9D8B030D-6E8A-4147-A177-3AD203B41FA5}">
                      <a16:colId xmlns:a16="http://schemas.microsoft.com/office/drawing/2014/main" val="3097957632"/>
                    </a:ext>
                  </a:extLst>
                </a:gridCol>
                <a:gridCol w="1183273">
                  <a:extLst>
                    <a:ext uri="{9D8B030D-6E8A-4147-A177-3AD203B41FA5}">
                      <a16:colId xmlns:a16="http://schemas.microsoft.com/office/drawing/2014/main" val="2812707819"/>
                    </a:ext>
                  </a:extLst>
                </a:gridCol>
              </a:tblGrid>
              <a:tr h="311245">
                <a:tc>
                  <a:txBody>
                    <a:bodyPr/>
                    <a:lstStyle/>
                    <a:p>
                      <a:pPr algn="ctr" fontAlgn="b"/>
                      <a:r>
                        <a:rPr lang="en-IN" sz="1100" b="1" i="0" u="none" strike="noStrike">
                          <a:solidFill>
                            <a:srgbClr val="FFFFFF"/>
                          </a:solidFill>
                          <a:effectLst/>
                          <a:latin typeface="Aptos Narrow"/>
                        </a:rPr>
                        <a:t>User Question</a:t>
                      </a:r>
                    </a:p>
                  </a:txBody>
                  <a:tcPr marL="0" marR="0" marT="0" marB="0" anchor="b">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Ground Truth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Retrieved Context</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Actual Answer</a:t>
                      </a:r>
                    </a:p>
                  </a:txBody>
                  <a:tcPr marL="0" marR="0" marT="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000000"/>
                    </a:solidFill>
                  </a:tcPr>
                </a:tc>
                <a:tc>
                  <a:txBody>
                    <a:bodyPr/>
                    <a:lstStyle/>
                    <a:p>
                      <a:pPr algn="ctr" fontAlgn="b"/>
                      <a:r>
                        <a:rPr lang="en-IN" sz="1100" b="1" i="0" u="none" strike="noStrike">
                          <a:solidFill>
                            <a:srgbClr val="FFFFFF"/>
                          </a:solidFill>
                          <a:effectLst/>
                          <a:latin typeface="Aptos Narrow"/>
                        </a:rPr>
                        <a:t>Generated Answer</a:t>
                      </a:r>
                    </a:p>
                  </a:txBody>
                  <a:tcPr marL="0" marR="0" marT="0" marB="0" anchor="b">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457048537"/>
                  </a:ext>
                </a:extLst>
              </a:tr>
              <a:tr h="311245">
                <a:tc>
                  <a:txBody>
                    <a:bodyPr/>
                    <a:lstStyle/>
                    <a:p>
                      <a:pPr algn="ctr" fontAlgn="ctr"/>
                      <a:r>
                        <a:rPr lang="en-US" sz="1400" u="none" strike="noStrike">
                          <a:solidFill>
                            <a:srgbClr val="000000"/>
                          </a:solidFill>
                          <a:effectLst/>
                        </a:rPr>
                        <a:t>❌</a:t>
                      </a:r>
                    </a:p>
                  </a:txBody>
                  <a:tcPr marL="9525" marR="9525" marT="9525" marB="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A6A6A6"/>
                    </a:solidFill>
                  </a:tcPr>
                </a:tc>
                <a:tc>
                  <a:txBody>
                    <a:bodyPr/>
                    <a:lstStyle/>
                    <a:p>
                      <a:pPr algn="ctr" fontAlgn="ctr"/>
                      <a:r>
                        <a:rPr lang="en-US" sz="1400" u="none" strike="noStrike">
                          <a:solidFill>
                            <a:srgbClr val="000000"/>
                          </a:solidFill>
                          <a:effectLst/>
                        </a:rPr>
                        <a:t>✅</a:t>
                      </a:r>
                    </a:p>
                  </a:txBody>
                  <a:tcPr marL="9525" marR="9525" marT="9525" marB="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A6A6A6"/>
                    </a:solidFill>
                  </a:tcPr>
                </a:tc>
                <a:extLst>
                  <a:ext uri="{0D108BD9-81ED-4DB2-BD59-A6C34878D82A}">
                    <a16:rowId xmlns:a16="http://schemas.microsoft.com/office/drawing/2014/main" val="3980106686"/>
                  </a:ext>
                </a:extLst>
              </a:tr>
            </a:tbl>
          </a:graphicData>
        </a:graphic>
      </p:graphicFrame>
      <p:sp>
        <p:nvSpPr>
          <p:cNvPr id="25" name="TextBox 24">
            <a:extLst>
              <a:ext uri="{FF2B5EF4-FFF2-40B4-BE49-F238E27FC236}">
                <a16:creationId xmlns:a16="http://schemas.microsoft.com/office/drawing/2014/main" id="{188B49AB-7AF3-2514-DD11-B699130C4B4A}"/>
              </a:ext>
            </a:extLst>
          </p:cNvPr>
          <p:cNvSpPr txBox="1"/>
          <p:nvPr/>
        </p:nvSpPr>
        <p:spPr>
          <a:xfrm>
            <a:off x="2270254" y="1104873"/>
            <a:ext cx="3940975" cy="738664"/>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Work Sans" pitchFamily="2" charset="77"/>
              </a:rPr>
              <a:t>Measures how toxic the generated response is, in terms of number of opinions.</a:t>
            </a:r>
          </a:p>
        </p:txBody>
      </p:sp>
    </p:spTree>
    <p:extLst>
      <p:ext uri="{BB962C8B-B14F-4D97-AF65-F5344CB8AC3E}">
        <p14:creationId xmlns:p14="http://schemas.microsoft.com/office/powerpoint/2010/main" val="38037356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96E35-D8D3-B228-A99D-FD114481F41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A804EF1-E453-2BEA-DD27-88190254AB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CA64F2C-686B-7DBB-1132-100D4EE0516B}"/>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815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7C78-2E3B-3B85-BC3B-07FBCD9E21F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527F769-5765-6176-6A2D-F865446C88A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F06D0F8-AA9B-7ABD-B535-2FBCE56DAF2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7034278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BF0D68EA-1D89-2068-3975-1DA88912904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67423671-C1B7-94F8-D0B2-7036594B7AA8}"/>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Certification Test (30%)</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71DEBF92-9802-3653-7D6D-FD900700DB3B}"/>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3651852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44BC22F-B8B0-A751-A505-69413B4F60E8}"/>
            </a:ext>
          </a:extLst>
        </p:cNvPr>
        <p:cNvGrpSpPr/>
        <p:nvPr/>
      </p:nvGrpSpPr>
      <p:grpSpPr>
        <a:xfrm>
          <a:off x="0" y="0"/>
          <a:ext cx="0" cy="0"/>
          <a:chOff x="0" y="0"/>
          <a:chExt cx="0" cy="0"/>
        </a:xfrm>
      </p:grpSpPr>
      <p:sp>
        <p:nvSpPr>
          <p:cNvPr id="2" name="Google Shape;119;p1">
            <a:extLst>
              <a:ext uri="{FF2B5EF4-FFF2-40B4-BE49-F238E27FC236}">
                <a16:creationId xmlns:a16="http://schemas.microsoft.com/office/drawing/2014/main" id="{A16254CF-A9AC-A7BC-4FB7-3D2378038D8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a:t>
            </a:r>
            <a:r>
              <a:rPr lang="en-US" sz="3600" b="1" kern="0" dirty="0">
                <a:solidFill>
                  <a:schemeClr val="tx1">
                    <a:lumMod val="85000"/>
                    <a:lumOff val="15000"/>
                  </a:schemeClr>
                </a:solidFill>
                <a:latin typeface="Poppins"/>
                <a:cs typeface="Poppins"/>
                <a:sym typeface="Poppins"/>
              </a:rPr>
              <a:t>2</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LangChain</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Primer</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4DCBCDC-6BED-0A1E-3552-297A2E6D499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84377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4238-03DA-8140-FA7C-8BF933B1B47A}"/>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6344B4D-FC0E-8747-E68C-574726777A3C}"/>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srgbClr val="000000"/>
                </a:solidFill>
                <a:effectLst/>
                <a:uLnTx/>
                <a:uFillTx/>
                <a:latin typeface="Work Sans" pitchFamily="2" charset="77"/>
                <a:sym typeface="LabGrotesque-Black"/>
              </a:rPr>
              <a:t>LangChain</a:t>
            </a:r>
            <a:r>
              <a:rPr kumimoji="0" lang="en-US" sz="2400" b="1" i="0" u="none" strike="noStrike" kern="1200" cap="none" spc="0" normalizeH="0" baseline="0" noProof="0" dirty="0">
                <a:ln>
                  <a:noFill/>
                </a:ln>
                <a:solidFill>
                  <a:srgbClr val="000000"/>
                </a:solidFill>
                <a:effectLst/>
                <a:uLnTx/>
                <a:uFillTx/>
                <a:latin typeface="Work Sans" pitchFamily="2" charset="77"/>
                <a:sym typeface="LabGrotesque-Black"/>
              </a:rPr>
              <a:t> Ecosystem</a:t>
            </a:r>
            <a:endParaRPr kumimoji="0" lang="en-US" sz="2400" b="0" i="0" u="none" strike="noStrike" kern="1200" cap="none" spc="0" normalizeH="0" baseline="0" noProof="0" dirty="0">
              <a:ln>
                <a:noFill/>
              </a:ln>
              <a:solidFill>
                <a:srgbClr val="000000"/>
              </a:solidFill>
              <a:effectLst/>
              <a:uLnTx/>
              <a:uFillTx/>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488F8C7-B280-F774-1C58-49246BECEB20}"/>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4" name="Picture 2">
            <a:extLst>
              <a:ext uri="{FF2B5EF4-FFF2-40B4-BE49-F238E27FC236}">
                <a16:creationId xmlns:a16="http://schemas.microsoft.com/office/drawing/2014/main" id="{2F902ABD-E44A-70CC-646E-9967891EF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59" t="1" r="3299" b="1"/>
          <a:stretch/>
        </p:blipFill>
        <p:spPr bwMode="auto">
          <a:xfrm>
            <a:off x="2352611" y="759628"/>
            <a:ext cx="7991705" cy="58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59773-1205-C4FB-22C4-E961EC56D75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FCA0F29-47C0-DA26-89CE-DAEB71AF4D43}"/>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10A4CBA-0A6A-E806-939A-600E78140C6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2656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BD57BE4-7433-65F0-A4A6-48581CCFE0E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7AA4EFA-CE0A-2263-F8A2-811EB0338F4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3: RAG Deep-Dive</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D4BCE456-A501-7A1C-4151-21CF4F562FA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0999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4BF74-F3D4-9DB0-3C96-1B6E0384BC98}"/>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49102AE-EB5B-B1E9-1C00-DD4E868B9AF3}"/>
              </a:ext>
            </a:extLst>
          </p:cNvPr>
          <p:cNvSpPr/>
          <p:nvPr/>
        </p:nvSpPr>
        <p:spPr>
          <a:xfrm>
            <a:off x="4239051" y="1450887"/>
            <a:ext cx="2554880" cy="437599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3" name="Picture 2">
            <a:extLst>
              <a:ext uri="{FF2B5EF4-FFF2-40B4-BE49-F238E27FC236}">
                <a16:creationId xmlns:a16="http://schemas.microsoft.com/office/drawing/2014/main" id="{7B775A18-9596-5ACD-4306-467CD97B0F5F}"/>
              </a:ext>
            </a:extLst>
          </p:cNvPr>
          <p:cNvPicPr>
            <a:picLocks noChangeAspect="1"/>
          </p:cNvPicPr>
          <p:nvPr/>
        </p:nvPicPr>
        <p:blipFill>
          <a:blip r:embed="rId3"/>
          <a:stretch>
            <a:fillRect/>
          </a:stretch>
        </p:blipFill>
        <p:spPr>
          <a:xfrm>
            <a:off x="7989133" y="1861003"/>
            <a:ext cx="650570" cy="704336"/>
          </a:xfrm>
          <a:prstGeom prst="rect">
            <a:avLst/>
          </a:prstGeom>
        </p:spPr>
      </p:pic>
      <p:sp>
        <p:nvSpPr>
          <p:cNvPr id="4" name="TextBox 3">
            <a:extLst>
              <a:ext uri="{FF2B5EF4-FFF2-40B4-BE49-F238E27FC236}">
                <a16:creationId xmlns:a16="http://schemas.microsoft.com/office/drawing/2014/main" id="{A0E2E649-CCC6-2066-4798-A449FC22934E}"/>
              </a:ext>
            </a:extLst>
          </p:cNvPr>
          <p:cNvSpPr txBox="1"/>
          <p:nvPr/>
        </p:nvSpPr>
        <p:spPr>
          <a:xfrm>
            <a:off x="223965" y="4314962"/>
            <a:ext cx="133722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TECHNIQUES</a:t>
            </a:r>
          </a:p>
        </p:txBody>
      </p:sp>
      <p:sp>
        <p:nvSpPr>
          <p:cNvPr id="5" name="TextBox 4">
            <a:extLst>
              <a:ext uri="{FF2B5EF4-FFF2-40B4-BE49-F238E27FC236}">
                <a16:creationId xmlns:a16="http://schemas.microsoft.com/office/drawing/2014/main" id="{CD765AC4-0CA1-9DFE-6816-09F35AEC76FB}"/>
              </a:ext>
            </a:extLst>
          </p:cNvPr>
          <p:cNvSpPr txBox="1"/>
          <p:nvPr/>
        </p:nvSpPr>
        <p:spPr>
          <a:xfrm>
            <a:off x="505343" y="5354475"/>
            <a:ext cx="64395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HOW</a:t>
            </a:r>
          </a:p>
        </p:txBody>
      </p:sp>
      <p:sp>
        <p:nvSpPr>
          <p:cNvPr id="7" name="Rectangle 6">
            <a:extLst>
              <a:ext uri="{FF2B5EF4-FFF2-40B4-BE49-F238E27FC236}">
                <a16:creationId xmlns:a16="http://schemas.microsoft.com/office/drawing/2014/main" id="{A0E22B55-9983-6486-EF23-3B6EFA01689A}"/>
              </a:ext>
            </a:extLst>
          </p:cNvPr>
          <p:cNvSpPr/>
          <p:nvPr/>
        </p:nvSpPr>
        <p:spPr>
          <a:xfrm>
            <a:off x="16337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Few-shot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Chain-of-thought reasoning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Least-to-most prompting</a:t>
            </a:r>
          </a:p>
        </p:txBody>
      </p:sp>
      <p:sp>
        <p:nvSpPr>
          <p:cNvPr id="13" name="Rectangle 12">
            <a:extLst>
              <a:ext uri="{FF2B5EF4-FFF2-40B4-BE49-F238E27FC236}">
                <a16:creationId xmlns:a16="http://schemas.microsoft.com/office/drawing/2014/main" id="{B28FF337-DB19-FEEF-9F7D-8DAE33CEFA92}"/>
              </a:ext>
            </a:extLst>
          </p:cNvPr>
          <p:cNvSpPr/>
          <p:nvPr/>
        </p:nvSpPr>
        <p:spPr>
          <a:xfrm>
            <a:off x="16337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Prompt templates</a:t>
            </a:r>
          </a:p>
        </p:txBody>
      </p:sp>
      <p:sp>
        <p:nvSpPr>
          <p:cNvPr id="14" name="Rectangle 13">
            <a:extLst>
              <a:ext uri="{FF2B5EF4-FFF2-40B4-BE49-F238E27FC236}">
                <a16:creationId xmlns:a16="http://schemas.microsoft.com/office/drawing/2014/main" id="{C4A043CF-055C-9B64-B0EA-751903FB876E}"/>
              </a:ext>
            </a:extLst>
          </p:cNvPr>
          <p:cNvSpPr/>
          <p:nvPr/>
        </p:nvSpPr>
        <p:spPr>
          <a:xfrm>
            <a:off x="43197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Retrieval augmented generation (RAG)</a:t>
            </a:r>
          </a:p>
        </p:txBody>
      </p:sp>
      <p:sp>
        <p:nvSpPr>
          <p:cNvPr id="15" name="Rectangle 14">
            <a:extLst>
              <a:ext uri="{FF2B5EF4-FFF2-40B4-BE49-F238E27FC236}">
                <a16:creationId xmlns:a16="http://schemas.microsoft.com/office/drawing/2014/main" id="{F758560E-D436-DA7C-489E-5AF564622416}"/>
              </a:ext>
            </a:extLst>
          </p:cNvPr>
          <p:cNvSpPr/>
          <p:nvPr/>
        </p:nvSpPr>
        <p:spPr>
          <a:xfrm>
            <a:off x="43197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Using vector databases</a:t>
            </a:r>
          </a:p>
        </p:txBody>
      </p:sp>
      <p:sp>
        <p:nvSpPr>
          <p:cNvPr id="16" name="Rectangle 15">
            <a:extLst>
              <a:ext uri="{FF2B5EF4-FFF2-40B4-BE49-F238E27FC236}">
                <a16:creationId xmlns:a16="http://schemas.microsoft.com/office/drawing/2014/main" id="{3F8754B6-8993-B2A1-9B80-54B7DFD7527A}"/>
              </a:ext>
            </a:extLst>
          </p:cNvPr>
          <p:cNvSpPr/>
          <p:nvPr/>
        </p:nvSpPr>
        <p:spPr>
          <a:xfrm>
            <a:off x="700584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Adapters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err="1">
                <a:ln>
                  <a:noFill/>
                </a:ln>
                <a:solidFill>
                  <a:srgbClr val="000000"/>
                </a:solidFill>
                <a:effectLst/>
                <a:uLnTx/>
                <a:uFillTx/>
                <a:latin typeface="Work Sans" pitchFamily="2" charset="77"/>
                <a:ea typeface="メイリオ"/>
              </a:rPr>
              <a:t>LoRA</a:t>
            </a:r>
            <a:endParaRPr kumimoji="0" lang="en-IN" sz="1200" b="1" i="0" u="none" strike="noStrike" kern="1200" cap="none" spc="0" normalizeH="0" baseline="0" noProof="0" dirty="0">
              <a:ln>
                <a:noFill/>
              </a:ln>
              <a:solidFill>
                <a:srgbClr val="000000"/>
              </a:solidFill>
              <a:effectLst/>
              <a:uLnTx/>
              <a:uFillTx/>
              <a:latin typeface="Work Sans" pitchFamily="2" charset="77"/>
              <a:ea typeface="メイリオ"/>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IA3</a:t>
            </a:r>
          </a:p>
        </p:txBody>
      </p:sp>
      <p:sp>
        <p:nvSpPr>
          <p:cNvPr id="17" name="Rectangle 16">
            <a:extLst>
              <a:ext uri="{FF2B5EF4-FFF2-40B4-BE49-F238E27FC236}">
                <a16:creationId xmlns:a16="http://schemas.microsoft.com/office/drawing/2014/main" id="{FEE09D9F-8B2E-AD74-7779-7A4A351240AF}"/>
              </a:ext>
            </a:extLst>
          </p:cNvPr>
          <p:cNvSpPr/>
          <p:nvPr/>
        </p:nvSpPr>
        <p:spPr>
          <a:xfrm>
            <a:off x="700584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Add “custom” layers to LLM</a:t>
            </a:r>
          </a:p>
        </p:txBody>
      </p:sp>
      <p:sp>
        <p:nvSpPr>
          <p:cNvPr id="18" name="Rectangle 17">
            <a:extLst>
              <a:ext uri="{FF2B5EF4-FFF2-40B4-BE49-F238E27FC236}">
                <a16:creationId xmlns:a16="http://schemas.microsoft.com/office/drawing/2014/main" id="{7D551B90-4082-D31B-8A91-D7044FB5D12A}"/>
              </a:ext>
            </a:extLst>
          </p:cNvPr>
          <p:cNvSpPr/>
          <p:nvPr/>
        </p:nvSpPr>
        <p:spPr>
          <a:xfrm>
            <a:off x="9691893" y="4030755"/>
            <a:ext cx="2385379" cy="8953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SFT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RLHF</a:t>
            </a:r>
          </a:p>
        </p:txBody>
      </p:sp>
      <p:sp>
        <p:nvSpPr>
          <p:cNvPr id="19" name="Rectangle 18">
            <a:extLst>
              <a:ext uri="{FF2B5EF4-FFF2-40B4-BE49-F238E27FC236}">
                <a16:creationId xmlns:a16="http://schemas.microsoft.com/office/drawing/2014/main" id="{69234465-33FB-5593-2EDE-01996651FA37}"/>
              </a:ext>
            </a:extLst>
          </p:cNvPr>
          <p:cNvSpPr/>
          <p:nvPr/>
        </p:nvSpPr>
        <p:spPr>
          <a:xfrm>
            <a:off x="9691893" y="5352587"/>
            <a:ext cx="2385379" cy="3451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Work Sans" pitchFamily="2" charset="77"/>
                <a:ea typeface="メイリオ"/>
              </a:rPr>
              <a:t>Tune LLM model weights</a:t>
            </a:r>
          </a:p>
        </p:txBody>
      </p:sp>
      <p:cxnSp>
        <p:nvCxnSpPr>
          <p:cNvPr id="20" name="Straight Arrow Connector 19">
            <a:extLst>
              <a:ext uri="{FF2B5EF4-FFF2-40B4-BE49-F238E27FC236}">
                <a16:creationId xmlns:a16="http://schemas.microsoft.com/office/drawing/2014/main" id="{63452486-AC83-8FB0-07E1-4A4228B432BB}"/>
              </a:ext>
            </a:extLst>
          </p:cNvPr>
          <p:cNvCxnSpPr>
            <a:cxnSpLocks/>
          </p:cNvCxnSpPr>
          <p:nvPr/>
        </p:nvCxnSpPr>
        <p:spPr>
          <a:xfrm flipH="1" flipV="1">
            <a:off x="1319004" y="1308929"/>
            <a:ext cx="414" cy="2011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73DDA-AC6E-8EDA-3676-8E63DEED3BDA}"/>
              </a:ext>
            </a:extLst>
          </p:cNvPr>
          <p:cNvCxnSpPr>
            <a:cxnSpLocks/>
          </p:cNvCxnSpPr>
          <p:nvPr/>
        </p:nvCxnSpPr>
        <p:spPr>
          <a:xfrm>
            <a:off x="1319004" y="3320579"/>
            <a:ext cx="10758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31F1F16-D102-1594-26DC-1EEDBE6B17E9}"/>
              </a:ext>
            </a:extLst>
          </p:cNvPr>
          <p:cNvSpPr txBox="1"/>
          <p:nvPr/>
        </p:nvSpPr>
        <p:spPr>
          <a:xfrm>
            <a:off x="1698537" y="2885859"/>
            <a:ext cx="195438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PROMPT ENGINEERING</a:t>
            </a:r>
          </a:p>
        </p:txBody>
      </p:sp>
      <p:sp>
        <p:nvSpPr>
          <p:cNvPr id="23" name="TextBox 22">
            <a:extLst>
              <a:ext uri="{FF2B5EF4-FFF2-40B4-BE49-F238E27FC236}">
                <a16:creationId xmlns:a16="http://schemas.microsoft.com/office/drawing/2014/main" id="{1F7F9719-8E40-BB97-A961-BE6CB3022DF4}"/>
              </a:ext>
            </a:extLst>
          </p:cNvPr>
          <p:cNvSpPr txBox="1"/>
          <p:nvPr/>
        </p:nvSpPr>
        <p:spPr>
          <a:xfrm>
            <a:off x="5032935" y="2873603"/>
            <a:ext cx="5052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RAG</a:t>
            </a:r>
          </a:p>
        </p:txBody>
      </p:sp>
      <p:sp>
        <p:nvSpPr>
          <p:cNvPr id="24" name="TextBox 23">
            <a:extLst>
              <a:ext uri="{FF2B5EF4-FFF2-40B4-BE49-F238E27FC236}">
                <a16:creationId xmlns:a16="http://schemas.microsoft.com/office/drawing/2014/main" id="{0177940F-C334-3A1F-92E4-BDEA5BFC20F8}"/>
              </a:ext>
            </a:extLst>
          </p:cNvPr>
          <p:cNvSpPr txBox="1"/>
          <p:nvPr/>
        </p:nvSpPr>
        <p:spPr>
          <a:xfrm>
            <a:off x="6780634" y="2885859"/>
            <a:ext cx="319420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PARAMETER-EFFICIENT FINE-TUNING</a:t>
            </a:r>
          </a:p>
        </p:txBody>
      </p:sp>
      <p:sp>
        <p:nvSpPr>
          <p:cNvPr id="25" name="TextBox 24">
            <a:extLst>
              <a:ext uri="{FF2B5EF4-FFF2-40B4-BE49-F238E27FC236}">
                <a16:creationId xmlns:a16="http://schemas.microsoft.com/office/drawing/2014/main" id="{B52D8027-E26E-2A91-9CB5-23B42CBABA34}"/>
              </a:ext>
            </a:extLst>
          </p:cNvPr>
          <p:cNvSpPr txBox="1"/>
          <p:nvPr/>
        </p:nvSpPr>
        <p:spPr>
          <a:xfrm>
            <a:off x="10316169" y="2891352"/>
            <a:ext cx="118173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000000"/>
                </a:solidFill>
                <a:effectLst/>
                <a:uLnTx/>
                <a:uFillTx/>
                <a:latin typeface="Work Sans" pitchFamily="2" charset="77"/>
                <a:ea typeface="メイリオ"/>
              </a:rPr>
              <a:t>FINE TUNING</a:t>
            </a:r>
          </a:p>
        </p:txBody>
      </p:sp>
      <p:sp>
        <p:nvSpPr>
          <p:cNvPr id="26" name="TextBox 25">
            <a:extLst>
              <a:ext uri="{FF2B5EF4-FFF2-40B4-BE49-F238E27FC236}">
                <a16:creationId xmlns:a16="http://schemas.microsoft.com/office/drawing/2014/main" id="{9227D908-79E7-065E-171D-D592B06BA2AD}"/>
              </a:ext>
            </a:extLst>
          </p:cNvPr>
          <p:cNvSpPr txBox="1"/>
          <p:nvPr/>
        </p:nvSpPr>
        <p:spPr>
          <a:xfrm>
            <a:off x="84051" y="1466980"/>
            <a:ext cx="1215395"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Data, compute &amp; investment</a:t>
            </a:r>
          </a:p>
        </p:txBody>
      </p:sp>
      <p:sp>
        <p:nvSpPr>
          <p:cNvPr id="27" name="TextBox 26">
            <a:extLst>
              <a:ext uri="{FF2B5EF4-FFF2-40B4-BE49-F238E27FC236}">
                <a16:creationId xmlns:a16="http://schemas.microsoft.com/office/drawing/2014/main" id="{3E0CD0A1-F3FF-1282-0996-08FAA8E53E40}"/>
              </a:ext>
            </a:extLst>
          </p:cNvPr>
          <p:cNvSpPr txBox="1"/>
          <p:nvPr/>
        </p:nvSpPr>
        <p:spPr>
          <a:xfrm>
            <a:off x="7215195" y="3336668"/>
            <a:ext cx="53369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Work Sans" pitchFamily="2" charset="77"/>
                <a:ea typeface="メイリオ"/>
              </a:rPr>
              <a:t>Accuracy for specific use-cases</a:t>
            </a:r>
          </a:p>
        </p:txBody>
      </p:sp>
      <p:pic>
        <p:nvPicPr>
          <p:cNvPr id="28" name="Picture 27">
            <a:extLst>
              <a:ext uri="{FF2B5EF4-FFF2-40B4-BE49-F238E27FC236}">
                <a16:creationId xmlns:a16="http://schemas.microsoft.com/office/drawing/2014/main" id="{DF698CFD-4790-A513-AAB8-740B1A29DADD}"/>
              </a:ext>
            </a:extLst>
          </p:cNvPr>
          <p:cNvPicPr>
            <a:picLocks noChangeAspect="1"/>
          </p:cNvPicPr>
          <p:nvPr/>
        </p:nvPicPr>
        <p:blipFill>
          <a:blip r:embed="rId4"/>
          <a:stretch>
            <a:fillRect/>
          </a:stretch>
        </p:blipFill>
        <p:spPr>
          <a:xfrm>
            <a:off x="2571042" y="2264273"/>
            <a:ext cx="510778" cy="478518"/>
          </a:xfrm>
          <a:prstGeom prst="rect">
            <a:avLst/>
          </a:prstGeom>
        </p:spPr>
      </p:pic>
      <p:sp>
        <p:nvSpPr>
          <p:cNvPr id="29" name="Oval 28">
            <a:extLst>
              <a:ext uri="{FF2B5EF4-FFF2-40B4-BE49-F238E27FC236}">
                <a16:creationId xmlns:a16="http://schemas.microsoft.com/office/drawing/2014/main" id="{AC959B0A-47F9-67E9-9732-B6C99302BB13}"/>
              </a:ext>
            </a:extLst>
          </p:cNvPr>
          <p:cNvSpPr/>
          <p:nvPr/>
        </p:nvSpPr>
        <p:spPr>
          <a:xfrm>
            <a:off x="2349778" y="1974486"/>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pic>
        <p:nvPicPr>
          <p:cNvPr id="30" name="Picture 29">
            <a:extLst>
              <a:ext uri="{FF2B5EF4-FFF2-40B4-BE49-F238E27FC236}">
                <a16:creationId xmlns:a16="http://schemas.microsoft.com/office/drawing/2014/main" id="{1A9B3FF8-4D5B-BCBC-F1B0-CAECD8DF2784}"/>
              </a:ext>
            </a:extLst>
          </p:cNvPr>
          <p:cNvPicPr>
            <a:picLocks noChangeAspect="1"/>
          </p:cNvPicPr>
          <p:nvPr/>
        </p:nvPicPr>
        <p:blipFill>
          <a:blip r:embed="rId5"/>
          <a:stretch>
            <a:fillRect/>
          </a:stretch>
        </p:blipFill>
        <p:spPr>
          <a:xfrm>
            <a:off x="4969160" y="2040351"/>
            <a:ext cx="543038" cy="510778"/>
          </a:xfrm>
          <a:prstGeom prst="rect">
            <a:avLst/>
          </a:prstGeom>
        </p:spPr>
      </p:pic>
      <p:pic>
        <p:nvPicPr>
          <p:cNvPr id="31" name="Picture 30">
            <a:extLst>
              <a:ext uri="{FF2B5EF4-FFF2-40B4-BE49-F238E27FC236}">
                <a16:creationId xmlns:a16="http://schemas.microsoft.com/office/drawing/2014/main" id="{4A195147-8FA8-80DD-1AF9-E785D7F31A0F}"/>
              </a:ext>
            </a:extLst>
          </p:cNvPr>
          <p:cNvPicPr>
            <a:picLocks noChangeAspect="1"/>
          </p:cNvPicPr>
          <p:nvPr/>
        </p:nvPicPr>
        <p:blipFill>
          <a:blip r:embed="rId6"/>
          <a:stretch>
            <a:fillRect/>
          </a:stretch>
        </p:blipFill>
        <p:spPr>
          <a:xfrm>
            <a:off x="10527036" y="1553652"/>
            <a:ext cx="715090" cy="768855"/>
          </a:xfrm>
          <a:prstGeom prst="rect">
            <a:avLst/>
          </a:prstGeom>
        </p:spPr>
      </p:pic>
      <p:sp>
        <p:nvSpPr>
          <p:cNvPr id="32" name="Oval 31">
            <a:extLst>
              <a:ext uri="{FF2B5EF4-FFF2-40B4-BE49-F238E27FC236}">
                <a16:creationId xmlns:a16="http://schemas.microsoft.com/office/drawing/2014/main" id="{BBF89568-FEE7-CDBD-2037-19E3451AAE92}"/>
              </a:ext>
            </a:extLst>
          </p:cNvPr>
          <p:cNvSpPr/>
          <p:nvPr/>
        </p:nvSpPr>
        <p:spPr>
          <a:xfrm>
            <a:off x="4737759" y="1764954"/>
            <a:ext cx="1005840" cy="10058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3" name="Oval 32">
            <a:extLst>
              <a:ext uri="{FF2B5EF4-FFF2-40B4-BE49-F238E27FC236}">
                <a16:creationId xmlns:a16="http://schemas.microsoft.com/office/drawing/2014/main" id="{BCCEAEDA-EBB6-A0E2-1020-E8412A1308EC}"/>
              </a:ext>
            </a:extLst>
          </p:cNvPr>
          <p:cNvSpPr/>
          <p:nvPr/>
        </p:nvSpPr>
        <p:spPr>
          <a:xfrm>
            <a:off x="7693574" y="1603180"/>
            <a:ext cx="1106424" cy="11064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4" name="Oval 33">
            <a:extLst>
              <a:ext uri="{FF2B5EF4-FFF2-40B4-BE49-F238E27FC236}">
                <a16:creationId xmlns:a16="http://schemas.microsoft.com/office/drawing/2014/main" id="{ED96747D-D281-75B5-7283-E76BF46C0279}"/>
              </a:ext>
            </a:extLst>
          </p:cNvPr>
          <p:cNvSpPr/>
          <p:nvPr/>
        </p:nvSpPr>
        <p:spPr>
          <a:xfrm>
            <a:off x="10200161" y="1308929"/>
            <a:ext cx="1217066" cy="12170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Work Sans" pitchFamily="2" charset="77"/>
              <a:ea typeface="メイリオ"/>
            </a:endParaRPr>
          </a:p>
        </p:txBody>
      </p:sp>
      <p:sp>
        <p:nvSpPr>
          <p:cNvPr id="36" name="TextBox 35">
            <a:extLst>
              <a:ext uri="{FF2B5EF4-FFF2-40B4-BE49-F238E27FC236}">
                <a16:creationId xmlns:a16="http://schemas.microsoft.com/office/drawing/2014/main" id="{1D11DB31-3BD2-5B09-DA49-7F547D7FE5F5}"/>
              </a:ext>
            </a:extLst>
          </p:cNvPr>
          <p:cNvSpPr txBox="1"/>
          <p:nvPr/>
        </p:nvSpPr>
        <p:spPr>
          <a:xfrm>
            <a:off x="8873559" y="5767182"/>
            <a:ext cx="271420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Adapted from Nvidia Research with a few changes</a:t>
            </a:r>
          </a:p>
        </p:txBody>
      </p:sp>
      <p:pic>
        <p:nvPicPr>
          <p:cNvPr id="8" name="pasted-movie.png" descr="pasted-movie.png">
            <a:extLst>
              <a:ext uri="{FF2B5EF4-FFF2-40B4-BE49-F238E27FC236}">
                <a16:creationId xmlns:a16="http://schemas.microsoft.com/office/drawing/2014/main" id="{76D56D4E-4F98-FAC1-BF1F-636AB332F217}"/>
              </a:ext>
            </a:extLst>
          </p:cNvPr>
          <p:cNvPicPr>
            <a:picLocks noChangeAspect="1"/>
          </p:cNvPicPr>
          <p:nvPr/>
        </p:nvPicPr>
        <p:blipFill>
          <a:blip r:embed="rId7"/>
          <a:srcRect r="83605"/>
          <a:stretch>
            <a:fillRect/>
          </a:stretch>
        </p:blipFill>
        <p:spPr>
          <a:xfrm>
            <a:off x="11771332" y="122773"/>
            <a:ext cx="262547" cy="318005"/>
          </a:xfrm>
          <a:prstGeom prst="rect">
            <a:avLst/>
          </a:prstGeom>
          <a:ln w="3175">
            <a:miter lim="400000"/>
          </a:ln>
        </p:spPr>
      </p:pic>
      <p:sp>
        <p:nvSpPr>
          <p:cNvPr id="10" name="TextBox 9">
            <a:extLst>
              <a:ext uri="{FF2B5EF4-FFF2-40B4-BE49-F238E27FC236}">
                <a16:creationId xmlns:a16="http://schemas.microsoft.com/office/drawing/2014/main" id="{7A7FA83A-18B1-4A0D-85D3-3399693426B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Customizing* LLMs for Tasks - Overview</a:t>
            </a:r>
            <a:endParaRPr lang="en-US" sz="2400" dirty="0">
              <a:latin typeface="Work Sans" pitchFamily="2" charset="77"/>
              <a:sym typeface="LabGrotesque-Black"/>
            </a:endParaRPr>
          </a:p>
        </p:txBody>
      </p:sp>
      <p:sp>
        <p:nvSpPr>
          <p:cNvPr id="35" name="TextBox 34">
            <a:extLst>
              <a:ext uri="{FF2B5EF4-FFF2-40B4-BE49-F238E27FC236}">
                <a16:creationId xmlns:a16="http://schemas.microsoft.com/office/drawing/2014/main" id="{8AAA4E1E-CB0C-26BD-D0C1-C148D0799471}"/>
              </a:ext>
            </a:extLst>
          </p:cNvPr>
          <p:cNvSpPr txBox="1"/>
          <p:nvPr/>
        </p:nvSpPr>
        <p:spPr>
          <a:xfrm>
            <a:off x="337727" y="6561767"/>
            <a:ext cx="12045285"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*Note that this is called “finetuning” loosely, and even Prompt Engineering and RAG can be considered as finetuning for your application - a common understanding of the word “finetuning”</a:t>
            </a:r>
          </a:p>
        </p:txBody>
      </p:sp>
    </p:spTree>
    <p:extLst>
      <p:ext uri="{BB962C8B-B14F-4D97-AF65-F5344CB8AC3E}">
        <p14:creationId xmlns:p14="http://schemas.microsoft.com/office/powerpoint/2010/main" val="1875887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957E7-808C-FD2F-0A32-19CE21458620}"/>
            </a:ext>
          </a:extLst>
        </p:cNvPr>
        <p:cNvGrpSpPr/>
        <p:nvPr/>
      </p:nvGrpSpPr>
      <p:grpSpPr>
        <a:xfrm>
          <a:off x="0" y="0"/>
          <a:ext cx="0" cy="0"/>
          <a:chOff x="0" y="0"/>
          <a:chExt cx="0" cy="0"/>
        </a:xfrm>
      </p:grpSpPr>
      <p:sp>
        <p:nvSpPr>
          <p:cNvPr id="64" name="Text Placeholder 2">
            <a:extLst>
              <a:ext uri="{FF2B5EF4-FFF2-40B4-BE49-F238E27FC236}">
                <a16:creationId xmlns:a16="http://schemas.microsoft.com/office/drawing/2014/main" id="{03B36DE4-20E6-87BA-5E44-43F3BB339269}"/>
              </a:ext>
            </a:extLst>
          </p:cNvPr>
          <p:cNvSpPr txBox="1">
            <a:spLocks/>
          </p:cNvSpPr>
          <p:nvPr/>
        </p:nvSpPr>
        <p:spPr>
          <a:xfrm>
            <a:off x="502919" y="5135494"/>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65" name="Text Placeholder 4">
            <a:extLst>
              <a:ext uri="{FF2B5EF4-FFF2-40B4-BE49-F238E27FC236}">
                <a16:creationId xmlns:a16="http://schemas.microsoft.com/office/drawing/2014/main" id="{A0B800FB-E063-52E0-F92A-70B0E31EA10F}"/>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This is how you could typically chat with an LLM:</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sp>
        <p:nvSpPr>
          <p:cNvPr id="66" name="Text Placeholder 4">
            <a:extLst>
              <a:ext uri="{FF2B5EF4-FFF2-40B4-BE49-F238E27FC236}">
                <a16:creationId xmlns:a16="http://schemas.microsoft.com/office/drawing/2014/main" id="{53C9F022-339D-62F1-7E84-A8E7793A26BD}"/>
              </a:ext>
            </a:extLst>
          </p:cNvPr>
          <p:cNvSpPr txBox="1">
            <a:spLocks/>
          </p:cNvSpPr>
          <p:nvPr/>
        </p:nvSpPr>
        <p:spPr>
          <a:xfrm>
            <a:off x="502919" y="3618809"/>
            <a:ext cx="11224624"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But how do you arm LLMs with the domain-specific / org-specific information you want it</a:t>
            </a:r>
            <a:r>
              <a:rPr kumimoji="1" lang="en-US" sz="1600" b="0" i="0" u="none" strike="noStrike" kern="1200" cap="none" spc="0" normalizeH="0" noProof="0" dirty="0">
                <a:ln>
                  <a:noFill/>
                </a:ln>
                <a:solidFill>
                  <a:srgbClr val="000000"/>
                </a:solidFill>
                <a:effectLst/>
                <a:uLnTx/>
                <a:uFillTx/>
                <a:latin typeface="Work Sans" pitchFamily="2" charset="77"/>
              </a:rPr>
              <a:t> to refer to, rather than its own general training data knowledge? </a:t>
            </a:r>
            <a:r>
              <a:rPr kumimoji="1" lang="en-US" sz="1600" b="1" i="0" u="none" strike="noStrike" kern="1200" cap="none" spc="0" normalizeH="0" baseline="0" noProof="0" dirty="0">
                <a:ln>
                  <a:noFill/>
                </a:ln>
                <a:solidFill>
                  <a:srgbClr val="000000"/>
                </a:solidFill>
                <a:effectLst/>
                <a:uLnTx/>
                <a:uFillTx/>
                <a:latin typeface="Work Sans" pitchFamily="2" charset="77"/>
              </a:rPr>
              <a:t>This is the common use case that we’ll focus on today.</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67" name="Diagram 66">
            <a:extLst>
              <a:ext uri="{FF2B5EF4-FFF2-40B4-BE49-F238E27FC236}">
                <a16:creationId xmlns:a16="http://schemas.microsoft.com/office/drawing/2014/main" id="{D3D8AC23-E1F2-634A-4B7E-F593CBFDF1B3}"/>
              </a:ext>
            </a:extLst>
          </p:cNvPr>
          <p:cNvGraphicFramePr/>
          <p:nvPr>
            <p:extLst>
              <p:ext uri="{D42A27DB-BD31-4B8C-83A1-F6EECF244321}">
                <p14:modId xmlns:p14="http://schemas.microsoft.com/office/powerpoint/2010/main" val="3005191219"/>
              </p:ext>
            </p:extLst>
          </p:nvPr>
        </p:nvGraphicFramePr>
        <p:xfrm>
          <a:off x="3505200" y="1493544"/>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 name="Diagram 67">
            <a:extLst>
              <a:ext uri="{FF2B5EF4-FFF2-40B4-BE49-F238E27FC236}">
                <a16:creationId xmlns:a16="http://schemas.microsoft.com/office/drawing/2014/main" id="{0431F185-C399-75A9-35B8-533EB50B6EE9}"/>
              </a:ext>
            </a:extLst>
          </p:cNvPr>
          <p:cNvGraphicFramePr/>
          <p:nvPr>
            <p:extLst>
              <p:ext uri="{D42A27DB-BD31-4B8C-83A1-F6EECF244321}">
                <p14:modId xmlns:p14="http://schemas.microsoft.com/office/powerpoint/2010/main" val="3680974719"/>
              </p:ext>
            </p:extLst>
          </p:nvPr>
        </p:nvGraphicFramePr>
        <p:xfrm>
          <a:off x="3505200" y="4299724"/>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9" name="TextBox 68">
            <a:extLst>
              <a:ext uri="{FF2B5EF4-FFF2-40B4-BE49-F238E27FC236}">
                <a16:creationId xmlns:a16="http://schemas.microsoft.com/office/drawing/2014/main" id="{6F5907D2-17F7-2866-9386-4CB0923C689E}"/>
              </a:ext>
            </a:extLst>
          </p:cNvPr>
          <p:cNvSpPr txBox="1"/>
          <p:nvPr/>
        </p:nvSpPr>
        <p:spPr>
          <a:xfrm>
            <a:off x="3190240" y="6235479"/>
            <a:ext cx="611632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How do you</a:t>
            </a:r>
            <a:r>
              <a:rPr kumimoji="1" lang="en-US" sz="1600" b="1" i="1" u="none" strike="noStrike" kern="1200" cap="none" spc="0" normalizeH="0" noProof="0" dirty="0">
                <a:ln>
                  <a:noFill/>
                </a:ln>
                <a:solidFill>
                  <a:srgbClr val="000000"/>
                </a:solidFill>
                <a:effectLst/>
                <a:uLnTx/>
                <a:uFillTx/>
                <a:latin typeface="Work Sans" pitchFamily="2" charset="77"/>
                <a:ea typeface="メイリオ"/>
              </a:rPr>
              <a:t> think this </a:t>
            </a:r>
            <a:r>
              <a:rPr kumimoji="1" lang="en-US" sz="1600" b="1" i="1" u="none" strike="noStrike" kern="1200" cap="none" spc="0" normalizeH="0" baseline="0" noProof="0" dirty="0">
                <a:ln>
                  <a:noFill/>
                </a:ln>
                <a:solidFill>
                  <a:srgbClr val="000000"/>
                </a:solidFill>
                <a:effectLst/>
                <a:uLnTx/>
                <a:uFillTx/>
                <a:latin typeface="Work Sans" pitchFamily="2" charset="77"/>
                <a:ea typeface="メイリオ"/>
              </a:rPr>
              <a:t>would work?</a:t>
            </a:r>
            <a:endParaRPr kumimoji="1" lang="en-IN" sz="1600" b="1"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70" name="Rectangle 69">
            <a:extLst>
              <a:ext uri="{FF2B5EF4-FFF2-40B4-BE49-F238E27FC236}">
                <a16:creationId xmlns:a16="http://schemas.microsoft.com/office/drawing/2014/main" id="{F7A53BB2-CBA9-DFEF-DB4D-66937412CD45}"/>
              </a:ext>
            </a:extLst>
          </p:cNvPr>
          <p:cNvSpPr/>
          <p:nvPr/>
        </p:nvSpPr>
        <p:spPr>
          <a:xfrm>
            <a:off x="3190240" y="1724079"/>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71" name="Rectangle 70">
            <a:extLst>
              <a:ext uri="{FF2B5EF4-FFF2-40B4-BE49-F238E27FC236}">
                <a16:creationId xmlns:a16="http://schemas.microsoft.com/office/drawing/2014/main" id="{B763E9AD-4BC4-917C-1448-CFEB00C60300}"/>
              </a:ext>
            </a:extLst>
          </p:cNvPr>
          <p:cNvSpPr/>
          <p:nvPr/>
        </p:nvSpPr>
        <p:spPr>
          <a:xfrm>
            <a:off x="3190240" y="4607040"/>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5BBEB72A-4813-1868-15A8-33658CB3E78B}"/>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15F5BAAC-3D37-5C42-3848-EB2F656BDB3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Know</a:t>
            </a:r>
            <a:endParaRPr lang="en-US" sz="2400" dirty="0">
              <a:latin typeface="Work Sans" pitchFamily="2" charset="77"/>
              <a:sym typeface="LabGrotesque-Black"/>
            </a:endParaRPr>
          </a:p>
        </p:txBody>
      </p:sp>
    </p:spTree>
    <p:extLst>
      <p:ext uri="{BB962C8B-B14F-4D97-AF65-F5344CB8AC3E}">
        <p14:creationId xmlns:p14="http://schemas.microsoft.com/office/powerpoint/2010/main" val="123195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6" grpId="0"/>
      <p:bldGraphic spid="67" grpId="0">
        <p:bldAsOne/>
      </p:bldGraphic>
      <p:bldGraphic spid="68" grpId="0">
        <p:bldAsOne/>
      </p:bldGraphic>
      <p:bldP spid="69" grpId="0"/>
      <p:bldP spid="70" grpId="0" animBg="1"/>
      <p:bldP spid="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08" name="Rectangle 207">
            <a:extLst>
              <a:ext uri="{FF2B5EF4-FFF2-40B4-BE49-F238E27FC236}">
                <a16:creationId xmlns:a16="http://schemas.microsoft.com/office/drawing/2014/main" id="{E8DB4897-55D7-4BDD-0CC5-E9C8FFD033A3}"/>
              </a:ext>
            </a:extLst>
          </p:cNvPr>
          <p:cNvSpPr/>
          <p:nvPr/>
        </p:nvSpPr>
        <p:spPr>
          <a:xfrm>
            <a:off x="142295" y="3766999"/>
            <a:ext cx="11769462" cy="346765"/>
          </a:xfrm>
          <a:prstGeom prst="rect">
            <a:avLst/>
          </a:prstGeom>
          <a:solidFill>
            <a:srgbClr val="00B0F0"/>
          </a:solidFill>
          <a:ln w="63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206" name="pasted-movie.png" descr="pasted-movie.png">
            <a:extLst>
              <a:ext uri="{FF2B5EF4-FFF2-40B4-BE49-F238E27FC236}">
                <a16:creationId xmlns:a16="http://schemas.microsoft.com/office/drawing/2014/main" id="{76FFA8D2-C12C-B815-7B9E-655D478FF94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BCF5BC8-7FBE-90E7-3A1C-6D62659EAB74}"/>
              </a:ext>
            </a:extLst>
          </p:cNvPr>
          <p:cNvSpPr txBox="1"/>
          <p:nvPr/>
        </p:nvSpPr>
        <p:spPr>
          <a:xfrm>
            <a:off x="304803" y="297963"/>
            <a:ext cx="11466530" cy="7078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i="0" u="none" strike="noStrike" kern="1200" cap="none" spc="0" normalizeH="0" baseline="0" noProof="0" dirty="0">
                <a:ln>
                  <a:noFill/>
                </a:ln>
                <a:effectLst/>
                <a:uLnTx/>
                <a:uFillTx/>
                <a:latin typeface="Work Sans" pitchFamily="2" charset="77"/>
                <a:sym typeface="LabGrotesque-Black"/>
              </a:rPr>
              <a:t>This is a </a:t>
            </a:r>
            <a:r>
              <a:rPr lang="en-US" sz="2000" dirty="0">
                <a:solidFill>
                  <a:srgbClr val="00B0F0"/>
                </a:solidFill>
                <a:latin typeface="Work Sans" pitchFamily="2" charset="77"/>
                <a:ea typeface="LabGrotesque-Black"/>
                <a:cs typeface="LabGrotesque-Black"/>
                <a:sym typeface="LabGrotesque-Black"/>
              </a:rPr>
              <a:t>hands-on course on Agentic AI</a:t>
            </a:r>
            <a:r>
              <a:rPr lang="en-US" sz="2000" dirty="0">
                <a:latin typeface="Work Sans" pitchFamily="2" charset="77"/>
                <a:sym typeface="LabGrotesque-Black"/>
              </a:rPr>
              <a:t>, where we </a:t>
            </a:r>
            <a:r>
              <a:rPr kumimoji="0" lang="en-US" sz="2000" b="0" i="0" u="none" strike="noStrike" kern="1200" cap="none" spc="0" normalizeH="0" baseline="0" noProof="0" dirty="0">
                <a:ln>
                  <a:noFill/>
                </a:ln>
                <a:effectLst/>
                <a:uLnTx/>
                <a:uFillTx/>
                <a:latin typeface="Work Sans" pitchFamily="2" charset="77"/>
                <a:sym typeface="LabGrotesque-Black"/>
              </a:rPr>
              <a:t>start</a:t>
            </a:r>
            <a:r>
              <a:rPr kumimoji="0" lang="en-US" sz="2000" b="0" i="0" u="none" strike="noStrike" kern="1200" cap="none" spc="0" normalizeH="0" noProof="0" dirty="0">
                <a:ln>
                  <a:noFill/>
                </a:ln>
                <a:effectLst/>
                <a:uLnTx/>
                <a:uFillTx/>
                <a:latin typeface="Work Sans" pitchFamily="2" charset="77"/>
                <a:sym typeface="LabGrotesque-Black"/>
              </a:rPr>
              <a:t> </a:t>
            </a:r>
            <a:r>
              <a:rPr kumimoji="0" lang="en-US" sz="2000" b="0" i="0" u="none" strike="noStrike" kern="1200" cap="none" spc="0" normalizeH="0" baseline="0" noProof="0" dirty="0">
                <a:ln>
                  <a:noFill/>
                </a:ln>
                <a:effectLst/>
                <a:uLnTx/>
                <a:uFillTx/>
                <a:latin typeface="Work Sans" pitchFamily="2" charset="77"/>
                <a:sym typeface="LabGrotesque-Black"/>
              </a:rPr>
              <a:t>with </a:t>
            </a:r>
            <a:r>
              <a:rPr lang="en-US" sz="2000" dirty="0">
                <a:latin typeface="Work Sans" pitchFamily="2" charset="77"/>
                <a:sym typeface="LabGrotesque-Black"/>
              </a:rPr>
              <a:t>pre-agentic GenAI</a:t>
            </a:r>
            <a:r>
              <a:rPr kumimoji="0" lang="en-US" sz="2000" b="0" i="0" u="none" strike="noStrike" kern="1200" cap="none" spc="0" normalizeH="0" baseline="0" noProof="0" dirty="0">
                <a:ln>
                  <a:noFill/>
                </a:ln>
                <a:effectLst/>
                <a:uLnTx/>
                <a:uFillTx/>
                <a:latin typeface="Work Sans" pitchFamily="2" charset="77"/>
                <a:sym typeface="LabGrotesque-Black"/>
              </a:rPr>
              <a:t>, </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0" i="0" u="none" strike="noStrike" kern="1200" cap="none" spc="0" normalizeH="0" baseline="0" noProof="0" dirty="0">
                <a:ln>
                  <a:noFill/>
                </a:ln>
                <a:effectLst/>
                <a:uLnTx/>
                <a:uFillTx/>
                <a:latin typeface="Work Sans" pitchFamily="2" charset="77"/>
                <a:sym typeface="LabGrotesque-Black"/>
              </a:rPr>
              <a:t>then </a:t>
            </a:r>
            <a:r>
              <a:rPr lang="en-US" sz="2000" dirty="0">
                <a:latin typeface="Work Sans" pitchFamily="2" charset="77"/>
                <a:sym typeface="LabGrotesque-Black"/>
              </a:rPr>
              <a:t>dive into Agentic AI and MCP </a:t>
            </a:r>
            <a:r>
              <a:rPr kumimoji="0" lang="en-US" sz="2000" b="0" i="0" u="none" strike="noStrike" kern="1200" cap="none" spc="0" normalizeH="0" baseline="0" noProof="0" dirty="0">
                <a:ln>
                  <a:noFill/>
                </a:ln>
                <a:effectLst/>
                <a:uLnTx/>
                <a:uFillTx/>
                <a:latin typeface="Work Sans" pitchFamily="2" charset="77"/>
                <a:sym typeface="LabGrotesque-Black"/>
              </a:rPr>
              <a:t>development &amp; deployment with </a:t>
            </a:r>
            <a:r>
              <a:rPr lang="en-US" sz="2000" dirty="0" err="1">
                <a:solidFill>
                  <a:srgbClr val="00B0F0"/>
                </a:solidFill>
                <a:latin typeface="Work Sans" pitchFamily="2" charset="77"/>
                <a:ea typeface="LabGrotesque-Black"/>
                <a:cs typeface="LabGrotesque-Black"/>
                <a:sym typeface="LabGrotesque-Black"/>
              </a:rPr>
              <a:t>TrueFoundry</a:t>
            </a:r>
            <a:r>
              <a:rPr kumimoji="0" lang="en-US" sz="2000" b="0" i="0" u="none" strike="noStrike" kern="1200" cap="none" spc="0" normalizeH="0" baseline="0" noProof="0" dirty="0">
                <a:ln>
                  <a:noFill/>
                </a:ln>
                <a:effectLst/>
                <a:uLnTx/>
                <a:uFillTx/>
                <a:latin typeface="Work Sans" pitchFamily="2" charset="77"/>
                <a:sym typeface="LabGrotesque-Black"/>
              </a:rPr>
              <a:t>.</a:t>
            </a:r>
            <a:endParaRPr lang="en-US" sz="2000" dirty="0">
              <a:latin typeface="Work Sans" pitchFamily="2" charset="77"/>
              <a:sym typeface="LabGrotesque-Black"/>
            </a:endParaRPr>
          </a:p>
        </p:txBody>
      </p:sp>
      <p:sp>
        <p:nvSpPr>
          <p:cNvPr id="6" name="TextBox 5">
            <a:extLst>
              <a:ext uri="{FF2B5EF4-FFF2-40B4-BE49-F238E27FC236}">
                <a16:creationId xmlns:a16="http://schemas.microsoft.com/office/drawing/2014/main" id="{BBC0A6D1-164E-564B-664A-0C993A3C79F1}"/>
              </a:ext>
            </a:extLst>
          </p:cNvPr>
          <p:cNvSpPr txBox="1"/>
          <p:nvPr/>
        </p:nvSpPr>
        <p:spPr>
          <a:xfrm>
            <a:off x="2968150" y="5093901"/>
            <a:ext cx="2073003" cy="246221"/>
          </a:xfrm>
          <a:prstGeom prst="rect">
            <a:avLst/>
          </a:prstGeom>
          <a:noFill/>
        </p:spPr>
        <p:txBody>
          <a:bodyPr wrap="none" rtlCol="0">
            <a:spAutoFit/>
          </a:bodyPr>
          <a:lstStyle/>
          <a:p>
            <a:r>
              <a:rPr lang="en-US" sz="1000" b="1" dirty="0">
                <a:latin typeface="Work Sans" pitchFamily="2" charset="77"/>
              </a:rPr>
              <a:t>LLM Orchestrator Framework</a:t>
            </a:r>
          </a:p>
        </p:txBody>
      </p:sp>
      <p:sp>
        <p:nvSpPr>
          <p:cNvPr id="9" name="TextBox 8">
            <a:extLst>
              <a:ext uri="{FF2B5EF4-FFF2-40B4-BE49-F238E27FC236}">
                <a16:creationId xmlns:a16="http://schemas.microsoft.com/office/drawing/2014/main" id="{3AC86063-0EB5-63A5-FCEB-F6D82F75F75C}"/>
              </a:ext>
            </a:extLst>
          </p:cNvPr>
          <p:cNvSpPr txBox="1"/>
          <p:nvPr/>
        </p:nvSpPr>
        <p:spPr>
          <a:xfrm>
            <a:off x="8915347" y="5923016"/>
            <a:ext cx="1781257" cy="246221"/>
          </a:xfrm>
          <a:prstGeom prst="rect">
            <a:avLst/>
          </a:prstGeom>
          <a:noFill/>
        </p:spPr>
        <p:txBody>
          <a:bodyPr wrap="none" rtlCol="0">
            <a:spAutoFit/>
          </a:bodyPr>
          <a:lstStyle/>
          <a:p>
            <a:r>
              <a:rPr lang="en-US" sz="1000" b="1" dirty="0">
                <a:latin typeface="Work Sans" pitchFamily="2" charset="77"/>
              </a:rPr>
              <a:t>API for Accessing Models</a:t>
            </a:r>
          </a:p>
        </p:txBody>
      </p:sp>
      <p:sp>
        <p:nvSpPr>
          <p:cNvPr id="10" name="TextBox 9">
            <a:extLst>
              <a:ext uri="{FF2B5EF4-FFF2-40B4-BE49-F238E27FC236}">
                <a16:creationId xmlns:a16="http://schemas.microsoft.com/office/drawing/2014/main" id="{4C8B4803-3C92-34D1-6F00-5305C3AFDA45}"/>
              </a:ext>
            </a:extLst>
          </p:cNvPr>
          <p:cNvSpPr txBox="1"/>
          <p:nvPr/>
        </p:nvSpPr>
        <p:spPr>
          <a:xfrm>
            <a:off x="28549" y="4773061"/>
            <a:ext cx="2578256" cy="584775"/>
          </a:xfrm>
          <a:prstGeom prst="rect">
            <a:avLst/>
          </a:prstGeom>
          <a:noFill/>
        </p:spPr>
        <p:txBody>
          <a:bodyPr wrap="square" rtlCol="0">
            <a:spAutoFit/>
          </a:bodyPr>
          <a:lstStyle/>
          <a:p>
            <a:pPr algn="ctr"/>
            <a:r>
              <a:rPr lang="en-US" b="1" dirty="0">
                <a:latin typeface="Work Sans" pitchFamily="2" charset="77"/>
              </a:rPr>
              <a:t>Technologies Used </a:t>
            </a:r>
            <a:r>
              <a:rPr lang="en-US" sz="1400" i="1" dirty="0">
                <a:latin typeface="Work Sans" pitchFamily="2" charset="77"/>
              </a:rPr>
              <a:t>(feel free to experiment)</a:t>
            </a:r>
          </a:p>
        </p:txBody>
      </p:sp>
      <p:sp>
        <p:nvSpPr>
          <p:cNvPr id="14" name="Rectangle 13">
            <a:extLst>
              <a:ext uri="{FF2B5EF4-FFF2-40B4-BE49-F238E27FC236}">
                <a16:creationId xmlns:a16="http://schemas.microsoft.com/office/drawing/2014/main" id="{7EF65977-59AE-E6B5-E317-EE1DF4B409E5}"/>
              </a:ext>
            </a:extLst>
          </p:cNvPr>
          <p:cNvSpPr/>
          <p:nvPr/>
        </p:nvSpPr>
        <p:spPr>
          <a:xfrm>
            <a:off x="129938" y="4234610"/>
            <a:ext cx="11769462" cy="2302824"/>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pic>
        <p:nvPicPr>
          <p:cNvPr id="15" name="Picture 2" descr="How to Use LangChain, a Framework for Structured Responses from ChatGPT |  by Prabhavith Reddy | Medium">
            <a:extLst>
              <a:ext uri="{FF2B5EF4-FFF2-40B4-BE49-F238E27FC236}">
                <a16:creationId xmlns:a16="http://schemas.microsoft.com/office/drawing/2014/main" id="{F676F6A7-8EB1-5299-19A5-7133E5C99B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461" y="4474089"/>
            <a:ext cx="1174195" cy="675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roma DB- Introduction. Chroma DB is an open-source vector… | by  Nidhiworah | Medium">
            <a:extLst>
              <a:ext uri="{FF2B5EF4-FFF2-40B4-BE49-F238E27FC236}">
                <a16:creationId xmlns:a16="http://schemas.microsoft.com/office/drawing/2014/main" id="{46505E7B-2AA3-4633-0C3C-34B989015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3620" y="4378892"/>
            <a:ext cx="1192941" cy="83683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FBB289C-8183-1C2B-B8E5-7B54EC7F9AA1}"/>
              </a:ext>
            </a:extLst>
          </p:cNvPr>
          <p:cNvSpPr txBox="1"/>
          <p:nvPr/>
        </p:nvSpPr>
        <p:spPr>
          <a:xfrm>
            <a:off x="10420752" y="4932182"/>
            <a:ext cx="1234633" cy="246221"/>
          </a:xfrm>
          <a:prstGeom prst="rect">
            <a:avLst/>
          </a:prstGeom>
          <a:noFill/>
        </p:spPr>
        <p:txBody>
          <a:bodyPr wrap="none" rtlCol="0">
            <a:spAutoFit/>
          </a:bodyPr>
          <a:lstStyle/>
          <a:p>
            <a:r>
              <a:rPr lang="en-US" sz="1000" b="1" dirty="0">
                <a:latin typeface="Work Sans" pitchFamily="2" charset="77"/>
              </a:rPr>
              <a:t>Vector Database</a:t>
            </a:r>
          </a:p>
        </p:txBody>
      </p:sp>
      <p:pic>
        <p:nvPicPr>
          <p:cNvPr id="35" name="Picture 8" descr="Tavily Documentation | Tavily AI">
            <a:extLst>
              <a:ext uri="{FF2B5EF4-FFF2-40B4-BE49-F238E27FC236}">
                <a16:creationId xmlns:a16="http://schemas.microsoft.com/office/drawing/2014/main" id="{09F29954-3665-E5B0-6FD3-50678E5840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9081" y="4588391"/>
            <a:ext cx="1183634" cy="3903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72631BE9-F8EF-8966-900E-A841897C2F34}"/>
              </a:ext>
            </a:extLst>
          </p:cNvPr>
          <p:cNvSpPr txBox="1"/>
          <p:nvPr/>
        </p:nvSpPr>
        <p:spPr>
          <a:xfrm>
            <a:off x="8644157" y="4992536"/>
            <a:ext cx="1136850" cy="246221"/>
          </a:xfrm>
          <a:prstGeom prst="rect">
            <a:avLst/>
          </a:prstGeom>
          <a:noFill/>
        </p:spPr>
        <p:txBody>
          <a:bodyPr wrap="none" rtlCol="0">
            <a:spAutoFit/>
          </a:bodyPr>
          <a:lstStyle/>
          <a:p>
            <a:r>
              <a:rPr lang="en-US" sz="1000" b="1" dirty="0">
                <a:latin typeface="Work Sans" pitchFamily="2" charset="77"/>
              </a:rPr>
              <a:t>Agentic Search</a:t>
            </a:r>
          </a:p>
        </p:txBody>
      </p:sp>
      <p:pic>
        <p:nvPicPr>
          <p:cNvPr id="41" name="Picture 40">
            <a:extLst>
              <a:ext uri="{FF2B5EF4-FFF2-40B4-BE49-F238E27FC236}">
                <a16:creationId xmlns:a16="http://schemas.microsoft.com/office/drawing/2014/main" id="{4003F1AA-605B-CB81-AF73-8DCE60A21A64}"/>
              </a:ext>
            </a:extLst>
          </p:cNvPr>
          <p:cNvPicPr>
            <a:picLocks noChangeAspect="1"/>
          </p:cNvPicPr>
          <p:nvPr/>
        </p:nvPicPr>
        <p:blipFill>
          <a:blip r:embed="rId7"/>
          <a:stretch>
            <a:fillRect/>
          </a:stretch>
        </p:blipFill>
        <p:spPr>
          <a:xfrm>
            <a:off x="5866076" y="5637924"/>
            <a:ext cx="1397934" cy="486781"/>
          </a:xfrm>
          <a:prstGeom prst="rect">
            <a:avLst/>
          </a:prstGeom>
        </p:spPr>
      </p:pic>
      <p:sp>
        <p:nvSpPr>
          <p:cNvPr id="42" name="TextBox 41">
            <a:extLst>
              <a:ext uri="{FF2B5EF4-FFF2-40B4-BE49-F238E27FC236}">
                <a16:creationId xmlns:a16="http://schemas.microsoft.com/office/drawing/2014/main" id="{1003D716-53B3-0501-DDB7-DD1FC1053D2F}"/>
              </a:ext>
            </a:extLst>
          </p:cNvPr>
          <p:cNvSpPr txBox="1"/>
          <p:nvPr/>
        </p:nvSpPr>
        <p:spPr>
          <a:xfrm>
            <a:off x="5692157" y="6030736"/>
            <a:ext cx="1981633" cy="246221"/>
          </a:xfrm>
          <a:prstGeom prst="rect">
            <a:avLst/>
          </a:prstGeom>
          <a:noFill/>
        </p:spPr>
        <p:txBody>
          <a:bodyPr wrap="none" rtlCol="0">
            <a:spAutoFit/>
          </a:bodyPr>
          <a:lstStyle/>
          <a:p>
            <a:r>
              <a:rPr lang="en-US" sz="1000" b="1" dirty="0">
                <a:latin typeface="Work Sans" pitchFamily="2" charset="77"/>
              </a:rPr>
              <a:t>Prototyping UI for LLM Apps</a:t>
            </a:r>
          </a:p>
        </p:txBody>
      </p:sp>
      <p:pic>
        <p:nvPicPr>
          <p:cNvPr id="46" name="Picture 45">
            <a:extLst>
              <a:ext uri="{FF2B5EF4-FFF2-40B4-BE49-F238E27FC236}">
                <a16:creationId xmlns:a16="http://schemas.microsoft.com/office/drawing/2014/main" id="{F1B465EF-0BC9-21E8-57C8-F7FE305AD0EA}"/>
              </a:ext>
            </a:extLst>
          </p:cNvPr>
          <p:cNvPicPr>
            <a:picLocks noChangeAspect="1"/>
          </p:cNvPicPr>
          <p:nvPr/>
        </p:nvPicPr>
        <p:blipFill>
          <a:blip r:embed="rId8"/>
          <a:stretch>
            <a:fillRect/>
          </a:stretch>
        </p:blipFill>
        <p:spPr>
          <a:xfrm>
            <a:off x="3287572" y="5697217"/>
            <a:ext cx="1691500" cy="260712"/>
          </a:xfrm>
          <a:prstGeom prst="rect">
            <a:avLst/>
          </a:prstGeom>
        </p:spPr>
      </p:pic>
      <p:sp>
        <p:nvSpPr>
          <p:cNvPr id="47" name="TextBox 46">
            <a:extLst>
              <a:ext uri="{FF2B5EF4-FFF2-40B4-BE49-F238E27FC236}">
                <a16:creationId xmlns:a16="http://schemas.microsoft.com/office/drawing/2014/main" id="{910AA09D-52C4-F0EC-AC78-71DA8B254FBA}"/>
              </a:ext>
            </a:extLst>
          </p:cNvPr>
          <p:cNvSpPr txBox="1"/>
          <p:nvPr/>
        </p:nvSpPr>
        <p:spPr>
          <a:xfrm>
            <a:off x="2952144" y="5965365"/>
            <a:ext cx="2395207" cy="246221"/>
          </a:xfrm>
          <a:prstGeom prst="rect">
            <a:avLst/>
          </a:prstGeom>
          <a:noFill/>
        </p:spPr>
        <p:txBody>
          <a:bodyPr wrap="none" rtlCol="0">
            <a:spAutoFit/>
          </a:bodyPr>
          <a:lstStyle/>
          <a:p>
            <a:r>
              <a:rPr lang="en-US" sz="1000" b="1" dirty="0" err="1">
                <a:latin typeface="Work Sans" pitchFamily="2" charset="77"/>
              </a:rPr>
              <a:t>LangChain’s</a:t>
            </a:r>
            <a:r>
              <a:rPr lang="en-US" sz="1000" b="1" dirty="0">
                <a:latin typeface="Work Sans" pitchFamily="2" charset="77"/>
              </a:rPr>
              <a:t> Agentic AI Framework</a:t>
            </a:r>
          </a:p>
        </p:txBody>
      </p:sp>
      <p:pic>
        <p:nvPicPr>
          <p:cNvPr id="52" name="Picture 4"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33B861FD-BE72-8C80-3B5A-F7E45E05AF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43177" y="5630462"/>
            <a:ext cx="768577" cy="2810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B1318D71-E885-FE4E-76BC-0697B0FDB847}"/>
              </a:ext>
            </a:extLst>
          </p:cNvPr>
          <p:cNvSpPr txBox="1"/>
          <p:nvPr/>
        </p:nvSpPr>
        <p:spPr>
          <a:xfrm>
            <a:off x="6915608" y="4725938"/>
            <a:ext cx="1273105" cy="246221"/>
          </a:xfrm>
          <a:prstGeom prst="rect">
            <a:avLst/>
          </a:prstGeom>
          <a:noFill/>
        </p:spPr>
        <p:txBody>
          <a:bodyPr wrap="none" rtlCol="0">
            <a:spAutoFit/>
          </a:bodyPr>
          <a:lstStyle/>
          <a:p>
            <a:r>
              <a:rPr lang="en-US" sz="1000" b="1" dirty="0">
                <a:latin typeface="Work Sans" pitchFamily="2" charset="77"/>
              </a:rPr>
              <a:t>Development IDE</a:t>
            </a:r>
          </a:p>
        </p:txBody>
      </p:sp>
      <p:pic>
        <p:nvPicPr>
          <p:cNvPr id="59" name="Picture 4" descr="UV: The Lightning-Fast Python Tool You'll Wish You Knew Sooner | by LM Po |  May, 2025 | Medium">
            <a:extLst>
              <a:ext uri="{FF2B5EF4-FFF2-40B4-BE49-F238E27FC236}">
                <a16:creationId xmlns:a16="http://schemas.microsoft.com/office/drawing/2014/main" id="{2C40C150-A530-EFF9-467A-1B37C17254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3874" y="5481252"/>
            <a:ext cx="517668" cy="324812"/>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99BA5CF-2BF2-6BF7-D0C3-21678818EF3E}"/>
              </a:ext>
            </a:extLst>
          </p:cNvPr>
          <p:cNvSpPr txBox="1"/>
          <p:nvPr/>
        </p:nvSpPr>
        <p:spPr>
          <a:xfrm>
            <a:off x="7526570" y="5773806"/>
            <a:ext cx="1297150" cy="246221"/>
          </a:xfrm>
          <a:prstGeom prst="rect">
            <a:avLst/>
          </a:prstGeom>
          <a:noFill/>
        </p:spPr>
        <p:txBody>
          <a:bodyPr wrap="none" rtlCol="0">
            <a:spAutoFit/>
          </a:bodyPr>
          <a:lstStyle/>
          <a:p>
            <a:r>
              <a:rPr lang="en-US" sz="1000" b="1" dirty="0">
                <a:latin typeface="Work Sans" pitchFamily="2" charset="77"/>
              </a:rPr>
              <a:t>Package Manager</a:t>
            </a:r>
          </a:p>
        </p:txBody>
      </p:sp>
      <p:graphicFrame>
        <p:nvGraphicFramePr>
          <p:cNvPr id="192" name="Diagram 191">
            <a:extLst>
              <a:ext uri="{FF2B5EF4-FFF2-40B4-BE49-F238E27FC236}">
                <a16:creationId xmlns:a16="http://schemas.microsoft.com/office/drawing/2014/main" id="{04DBD213-DB93-4D56-E013-7498F1DE576D}"/>
              </a:ext>
            </a:extLst>
          </p:cNvPr>
          <p:cNvGraphicFramePr/>
          <p:nvPr>
            <p:extLst>
              <p:ext uri="{D42A27DB-BD31-4B8C-83A1-F6EECF244321}">
                <p14:modId xmlns:p14="http://schemas.microsoft.com/office/powerpoint/2010/main" val="2335801318"/>
              </p:ext>
            </p:extLst>
          </p:nvPr>
        </p:nvGraphicFramePr>
        <p:xfrm>
          <a:off x="192396" y="2151884"/>
          <a:ext cx="11583895" cy="12877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93" name="TextBox 192">
            <a:extLst>
              <a:ext uri="{FF2B5EF4-FFF2-40B4-BE49-F238E27FC236}">
                <a16:creationId xmlns:a16="http://schemas.microsoft.com/office/drawing/2014/main" id="{19A1AFBA-4797-4F36-EDFC-E93EDC210290}"/>
              </a:ext>
            </a:extLst>
          </p:cNvPr>
          <p:cNvSpPr txBox="1"/>
          <p:nvPr/>
        </p:nvSpPr>
        <p:spPr>
          <a:xfrm>
            <a:off x="4662986" y="1233381"/>
            <a:ext cx="2642714" cy="369332"/>
          </a:xfrm>
          <a:prstGeom prst="rect">
            <a:avLst/>
          </a:prstGeom>
          <a:noFill/>
        </p:spPr>
        <p:txBody>
          <a:bodyPr wrap="square" rtlCol="0">
            <a:spAutoFit/>
          </a:bodyPr>
          <a:lstStyle/>
          <a:p>
            <a:r>
              <a:rPr lang="en-US" b="1" dirty="0">
                <a:latin typeface="Work Sans" pitchFamily="2" charset="77"/>
              </a:rPr>
              <a:t>What You’ll Learn</a:t>
            </a:r>
            <a:endParaRPr lang="en-US" i="1" dirty="0">
              <a:latin typeface="Work Sans" pitchFamily="2" charset="77"/>
            </a:endParaRPr>
          </a:p>
        </p:txBody>
      </p:sp>
      <p:cxnSp>
        <p:nvCxnSpPr>
          <p:cNvPr id="197" name="Straight Connector 196">
            <a:extLst>
              <a:ext uri="{FF2B5EF4-FFF2-40B4-BE49-F238E27FC236}">
                <a16:creationId xmlns:a16="http://schemas.microsoft.com/office/drawing/2014/main" id="{DF90F447-BA10-DD71-DDC6-33CD16B6445D}"/>
              </a:ext>
            </a:extLst>
          </p:cNvPr>
          <p:cNvCxnSpPr>
            <a:cxnSpLocks/>
          </p:cNvCxnSpPr>
          <p:nvPr/>
        </p:nvCxnSpPr>
        <p:spPr>
          <a:xfrm>
            <a:off x="2638350" y="4234610"/>
            <a:ext cx="0" cy="2302824"/>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C6DDD62E-9984-1A22-F58E-BB3D7B17A4C8}"/>
              </a:ext>
            </a:extLst>
          </p:cNvPr>
          <p:cNvSpPr/>
          <p:nvPr/>
        </p:nvSpPr>
        <p:spPr>
          <a:xfrm>
            <a:off x="135558" y="1245328"/>
            <a:ext cx="11769462" cy="2875872"/>
          </a:xfrm>
          <a:prstGeom prst="rect">
            <a:avLst/>
          </a:prstGeom>
          <a:noFill/>
          <a:ln w="63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Work Sans" pitchFamily="2" charset="77"/>
            </a:endParaRPr>
          </a:p>
        </p:txBody>
      </p:sp>
      <p:sp>
        <p:nvSpPr>
          <p:cNvPr id="201" name="TextBox 200">
            <a:extLst>
              <a:ext uri="{FF2B5EF4-FFF2-40B4-BE49-F238E27FC236}">
                <a16:creationId xmlns:a16="http://schemas.microsoft.com/office/drawing/2014/main" id="{09EEF3B5-34DD-EDF0-4736-B23F49671A59}"/>
              </a:ext>
            </a:extLst>
          </p:cNvPr>
          <p:cNvSpPr txBox="1"/>
          <p:nvPr/>
        </p:nvSpPr>
        <p:spPr>
          <a:xfrm>
            <a:off x="1297463" y="380064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2" name="TextBox 201">
            <a:extLst>
              <a:ext uri="{FF2B5EF4-FFF2-40B4-BE49-F238E27FC236}">
                <a16:creationId xmlns:a16="http://schemas.microsoft.com/office/drawing/2014/main" id="{0F50BE9C-47E8-8B57-6CC7-DAA403EEFA23}"/>
              </a:ext>
            </a:extLst>
          </p:cNvPr>
          <p:cNvSpPr txBox="1"/>
          <p:nvPr/>
        </p:nvSpPr>
        <p:spPr>
          <a:xfrm>
            <a:off x="3202789" y="3802015"/>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3" name="TextBox 202">
            <a:extLst>
              <a:ext uri="{FF2B5EF4-FFF2-40B4-BE49-F238E27FC236}">
                <a16:creationId xmlns:a16="http://schemas.microsoft.com/office/drawing/2014/main" id="{9806ED4E-D6DA-F25D-5523-5D029B4DB06D}"/>
              </a:ext>
            </a:extLst>
          </p:cNvPr>
          <p:cNvSpPr txBox="1"/>
          <p:nvPr/>
        </p:nvSpPr>
        <p:spPr>
          <a:xfrm>
            <a:off x="4962645" y="3808079"/>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4" name="TextBox 203">
            <a:extLst>
              <a:ext uri="{FF2B5EF4-FFF2-40B4-BE49-F238E27FC236}">
                <a16:creationId xmlns:a16="http://schemas.microsoft.com/office/drawing/2014/main" id="{C2DDBE81-19B0-DD40-29F3-73F4506D6673}"/>
              </a:ext>
            </a:extLst>
          </p:cNvPr>
          <p:cNvSpPr txBox="1"/>
          <p:nvPr/>
        </p:nvSpPr>
        <p:spPr>
          <a:xfrm>
            <a:off x="6712738" y="3800480"/>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5" name="TextBox 204">
            <a:extLst>
              <a:ext uri="{FF2B5EF4-FFF2-40B4-BE49-F238E27FC236}">
                <a16:creationId xmlns:a16="http://schemas.microsoft.com/office/drawing/2014/main" id="{511DE568-9C2B-59F1-A9A4-033FA4382FF7}"/>
              </a:ext>
            </a:extLst>
          </p:cNvPr>
          <p:cNvSpPr txBox="1"/>
          <p:nvPr/>
        </p:nvSpPr>
        <p:spPr>
          <a:xfrm>
            <a:off x="8314700" y="3793683"/>
            <a:ext cx="494046" cy="276999"/>
          </a:xfrm>
          <a:prstGeom prst="rect">
            <a:avLst/>
          </a:prstGeom>
          <a:noFill/>
        </p:spPr>
        <p:txBody>
          <a:bodyPr wrap="none" rtlCol="0">
            <a:spAutoFit/>
          </a:bodyPr>
          <a:lstStyle/>
          <a:p>
            <a:r>
              <a:rPr lang="en-US" sz="1200" b="1" dirty="0">
                <a:latin typeface="Work Sans" pitchFamily="2" charset="77"/>
              </a:rPr>
              <a:t>14%</a:t>
            </a:r>
          </a:p>
        </p:txBody>
      </p:sp>
      <p:sp>
        <p:nvSpPr>
          <p:cNvPr id="207" name="TextBox 206">
            <a:extLst>
              <a:ext uri="{FF2B5EF4-FFF2-40B4-BE49-F238E27FC236}">
                <a16:creationId xmlns:a16="http://schemas.microsoft.com/office/drawing/2014/main" id="{C2662239-9A1D-672B-0753-CC8A0938DFC9}"/>
              </a:ext>
            </a:extLst>
          </p:cNvPr>
          <p:cNvSpPr txBox="1"/>
          <p:nvPr/>
        </p:nvSpPr>
        <p:spPr>
          <a:xfrm>
            <a:off x="9983061" y="3798991"/>
            <a:ext cx="519694" cy="276999"/>
          </a:xfrm>
          <a:prstGeom prst="rect">
            <a:avLst/>
          </a:prstGeom>
          <a:noFill/>
        </p:spPr>
        <p:txBody>
          <a:bodyPr wrap="none" rtlCol="0">
            <a:spAutoFit/>
          </a:bodyPr>
          <a:lstStyle/>
          <a:p>
            <a:r>
              <a:rPr lang="en-US" sz="1200" b="1" dirty="0">
                <a:latin typeface="Work Sans" pitchFamily="2" charset="77"/>
              </a:rPr>
              <a:t>30%</a:t>
            </a:r>
          </a:p>
        </p:txBody>
      </p:sp>
      <p:sp>
        <p:nvSpPr>
          <p:cNvPr id="209" name="TextBox 208">
            <a:extLst>
              <a:ext uri="{FF2B5EF4-FFF2-40B4-BE49-F238E27FC236}">
                <a16:creationId xmlns:a16="http://schemas.microsoft.com/office/drawing/2014/main" id="{47E52975-229E-3FC7-07C1-6797AA5BA362}"/>
              </a:ext>
            </a:extLst>
          </p:cNvPr>
          <p:cNvSpPr txBox="1"/>
          <p:nvPr/>
        </p:nvSpPr>
        <p:spPr>
          <a:xfrm>
            <a:off x="119942" y="3806039"/>
            <a:ext cx="1184940" cy="276999"/>
          </a:xfrm>
          <a:prstGeom prst="rect">
            <a:avLst/>
          </a:prstGeom>
          <a:noFill/>
        </p:spPr>
        <p:txBody>
          <a:bodyPr wrap="none" rtlCol="0">
            <a:spAutoFit/>
          </a:bodyPr>
          <a:lstStyle/>
          <a:p>
            <a:r>
              <a:rPr lang="en-US" sz="1200" b="1" dirty="0">
                <a:latin typeface="Work Sans" pitchFamily="2" charset="77"/>
              </a:rPr>
              <a:t>Assessments</a:t>
            </a:r>
          </a:p>
        </p:txBody>
      </p:sp>
      <p:pic>
        <p:nvPicPr>
          <p:cNvPr id="1026" name="Picture 2" descr="Cursor owner buys AI coding assistant Supermaven - Indie Hackers">
            <a:extLst>
              <a:ext uri="{FF2B5EF4-FFF2-40B4-BE49-F238E27FC236}">
                <a16:creationId xmlns:a16="http://schemas.microsoft.com/office/drawing/2014/main" id="{DC04006F-3C3C-5C09-E62A-E2EAD92EE1DB}"/>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28682" b="34657"/>
          <a:stretch>
            <a:fillRect/>
          </a:stretch>
        </p:blipFill>
        <p:spPr bwMode="auto">
          <a:xfrm>
            <a:off x="6770908" y="4462557"/>
            <a:ext cx="1453586" cy="2999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1A5F2D-90EF-1620-2842-E39357AFFED7}"/>
              </a:ext>
            </a:extLst>
          </p:cNvPr>
          <p:cNvCxnSpPr>
            <a:cxnSpLocks/>
          </p:cNvCxnSpPr>
          <p:nvPr/>
        </p:nvCxnSpPr>
        <p:spPr>
          <a:xfrm>
            <a:off x="6176859" y="1889617"/>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D6048C-FF97-0DC5-2672-08AC72E3D190}"/>
              </a:ext>
            </a:extLst>
          </p:cNvPr>
          <p:cNvSpPr txBox="1"/>
          <p:nvPr/>
        </p:nvSpPr>
        <p:spPr>
          <a:xfrm>
            <a:off x="6200135" y="1824473"/>
            <a:ext cx="1776448" cy="246221"/>
          </a:xfrm>
          <a:prstGeom prst="rect">
            <a:avLst/>
          </a:prstGeom>
          <a:solidFill>
            <a:schemeClr val="bg2">
              <a:lumMod val="20000"/>
              <a:lumOff val="80000"/>
            </a:schemeClr>
          </a:solidFill>
        </p:spPr>
        <p:txBody>
          <a:bodyPr wrap="none" rtlCol="0">
            <a:spAutoFit/>
          </a:bodyPr>
          <a:lstStyle/>
          <a:p>
            <a:r>
              <a:rPr lang="en-US" sz="1000" b="1" i="1" dirty="0" err="1">
                <a:solidFill>
                  <a:schemeClr val="tx1">
                    <a:lumMod val="75000"/>
                    <a:lumOff val="25000"/>
                  </a:schemeClr>
                </a:solidFill>
                <a:latin typeface="Work Sans" pitchFamily="2" charset="77"/>
              </a:rPr>
              <a:t>TrueFoundry</a:t>
            </a:r>
            <a:r>
              <a:rPr lang="en-US" sz="1000" b="1" i="1" dirty="0">
                <a:solidFill>
                  <a:schemeClr val="tx1">
                    <a:lumMod val="75000"/>
                    <a:lumOff val="25000"/>
                  </a:schemeClr>
                </a:solidFill>
                <a:latin typeface="Work Sans" pitchFamily="2" charset="77"/>
              </a:rPr>
              <a:t> Platform -&gt;</a:t>
            </a:r>
          </a:p>
        </p:txBody>
      </p:sp>
      <p:sp>
        <p:nvSpPr>
          <p:cNvPr id="8" name="TextBox 7">
            <a:extLst>
              <a:ext uri="{FF2B5EF4-FFF2-40B4-BE49-F238E27FC236}">
                <a16:creationId xmlns:a16="http://schemas.microsoft.com/office/drawing/2014/main" id="{C2543D35-43A4-DE0D-975E-C2001C23FA5B}"/>
              </a:ext>
            </a:extLst>
          </p:cNvPr>
          <p:cNvSpPr txBox="1"/>
          <p:nvPr/>
        </p:nvSpPr>
        <p:spPr>
          <a:xfrm>
            <a:off x="756746" y="1813094"/>
            <a:ext cx="1345240"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Core Agentic AI -&gt;</a:t>
            </a:r>
          </a:p>
        </p:txBody>
      </p:sp>
      <p:cxnSp>
        <p:nvCxnSpPr>
          <p:cNvPr id="11" name="Straight Connector 10">
            <a:extLst>
              <a:ext uri="{FF2B5EF4-FFF2-40B4-BE49-F238E27FC236}">
                <a16:creationId xmlns:a16="http://schemas.microsoft.com/office/drawing/2014/main" id="{2B3F3412-7D3A-7160-2988-2D563B5D23F5}"/>
              </a:ext>
            </a:extLst>
          </p:cNvPr>
          <p:cNvCxnSpPr>
            <a:cxnSpLocks/>
          </p:cNvCxnSpPr>
          <p:nvPr/>
        </p:nvCxnSpPr>
        <p:spPr>
          <a:xfrm>
            <a:off x="9523872" y="1889616"/>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0349F-C413-FB8D-28DD-3B4CAD4E23A8}"/>
              </a:ext>
            </a:extLst>
          </p:cNvPr>
          <p:cNvSpPr txBox="1"/>
          <p:nvPr/>
        </p:nvSpPr>
        <p:spPr>
          <a:xfrm>
            <a:off x="9568232" y="1836047"/>
            <a:ext cx="1180131" cy="246221"/>
          </a:xfrm>
          <a:prstGeom prst="rect">
            <a:avLst/>
          </a:prstGeom>
          <a:solidFill>
            <a:schemeClr val="bg2">
              <a:lumMod val="20000"/>
              <a:lumOff val="80000"/>
            </a:schemeClr>
          </a:solidFill>
        </p:spPr>
        <p:txBody>
          <a:bodyPr wrap="none" rtlCol="0">
            <a:spAutoFit/>
          </a:bodyPr>
          <a:lstStyle/>
          <a:p>
            <a:r>
              <a:rPr lang="en-US" sz="1000" b="1" i="1" dirty="0">
                <a:solidFill>
                  <a:schemeClr val="tx1">
                    <a:lumMod val="75000"/>
                    <a:lumOff val="25000"/>
                  </a:schemeClr>
                </a:solidFill>
                <a:latin typeface="Work Sans" pitchFamily="2" charset="77"/>
              </a:rPr>
              <a:t>Get Certified -&gt;</a:t>
            </a:r>
          </a:p>
        </p:txBody>
      </p:sp>
      <p:cxnSp>
        <p:nvCxnSpPr>
          <p:cNvPr id="13" name="Straight Connector 12">
            <a:extLst>
              <a:ext uri="{FF2B5EF4-FFF2-40B4-BE49-F238E27FC236}">
                <a16:creationId xmlns:a16="http://schemas.microsoft.com/office/drawing/2014/main" id="{1A958F01-753A-24BE-6513-6F92EE1C403C}"/>
              </a:ext>
            </a:extLst>
          </p:cNvPr>
          <p:cNvCxnSpPr>
            <a:cxnSpLocks/>
          </p:cNvCxnSpPr>
          <p:nvPr/>
        </p:nvCxnSpPr>
        <p:spPr>
          <a:xfrm>
            <a:off x="721894" y="1867390"/>
            <a:ext cx="0" cy="1762439"/>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TrueFoundry Secures $19 Million Series A Funding to Transform AI Deployment  at Scale Powered by their Agent on Autopilot – Intel Capital">
            <a:extLst>
              <a:ext uri="{FF2B5EF4-FFF2-40B4-BE49-F238E27FC236}">
                <a16:creationId xmlns:a16="http://schemas.microsoft.com/office/drawing/2014/main" id="{3FA40BEC-760E-9F9D-F6D4-B7A642FFB3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9269" y="4468994"/>
            <a:ext cx="1565909" cy="10193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D8DC14D-3E92-117C-DB61-BD13AF9D05BF}"/>
              </a:ext>
            </a:extLst>
          </p:cNvPr>
          <p:cNvSpPr txBox="1"/>
          <p:nvPr/>
        </p:nvSpPr>
        <p:spPr>
          <a:xfrm>
            <a:off x="5212607" y="5096886"/>
            <a:ext cx="1697901" cy="246221"/>
          </a:xfrm>
          <a:prstGeom prst="rect">
            <a:avLst/>
          </a:prstGeom>
          <a:noFill/>
        </p:spPr>
        <p:txBody>
          <a:bodyPr wrap="none" rtlCol="0">
            <a:spAutoFit/>
          </a:bodyPr>
          <a:lstStyle/>
          <a:p>
            <a:r>
              <a:rPr lang="en-US" sz="1000" b="1" dirty="0">
                <a:latin typeface="Work Sans" pitchFamily="2" charset="77"/>
              </a:rPr>
              <a:t>Agentic AI Deployments</a:t>
            </a:r>
          </a:p>
        </p:txBody>
      </p:sp>
    </p:spTree>
    <p:extLst>
      <p:ext uri="{BB962C8B-B14F-4D97-AF65-F5344CB8AC3E}">
        <p14:creationId xmlns:p14="http://schemas.microsoft.com/office/powerpoint/2010/main" val="81800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 grpId="0"/>
      <p:bldP spid="6" grpId="0"/>
      <p:bldP spid="9" grpId="0"/>
      <p:bldP spid="10" grpId="0"/>
      <p:bldP spid="14" grpId="0" animBg="1"/>
      <p:bldP spid="25" grpId="0"/>
      <p:bldP spid="40" grpId="0"/>
      <p:bldP spid="42" grpId="0"/>
      <p:bldP spid="47" grpId="0"/>
      <p:bldP spid="53" grpId="0"/>
      <p:bldP spid="60" grpId="0"/>
      <p:bldGraphic spid="192" grpId="0">
        <p:bldAsOne/>
      </p:bldGraphic>
      <p:bldP spid="193" grpId="0"/>
      <p:bldP spid="199" grpId="0" animBg="1"/>
      <p:bldP spid="201" grpId="0"/>
      <p:bldP spid="202" grpId="0"/>
      <p:bldP spid="203" grpId="0"/>
      <p:bldP spid="204" grpId="0"/>
      <p:bldP spid="205" grpId="0"/>
      <p:bldP spid="207" grpId="0"/>
      <p:bldP spid="209" grpId="0"/>
      <p:bldP spid="7" grpId="0" animBg="1"/>
      <p:bldP spid="8" grpId="0" animBg="1"/>
      <p:bldP spid="12" grpId="0" animBg="1"/>
      <p:bldP spid="12" grpId="1" animBg="1"/>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5379-88AB-2862-5009-A3F9483E9E9F}"/>
            </a:ext>
          </a:extLst>
        </p:cNvPr>
        <p:cNvGrpSpPr/>
        <p:nvPr/>
      </p:nvGrpSpPr>
      <p:grpSpPr>
        <a:xfrm>
          <a:off x="0" y="0"/>
          <a:ext cx="0" cy="0"/>
          <a:chOff x="0" y="0"/>
          <a:chExt cx="0" cy="0"/>
        </a:xfrm>
      </p:grpSpPr>
      <p:sp>
        <p:nvSpPr>
          <p:cNvPr id="25" name="Text Placeholder 2">
            <a:extLst>
              <a:ext uri="{FF2B5EF4-FFF2-40B4-BE49-F238E27FC236}">
                <a16:creationId xmlns:a16="http://schemas.microsoft.com/office/drawing/2014/main" id="{C8581B85-10C9-94B7-55C9-071A9B335039}"/>
              </a:ext>
            </a:extLst>
          </p:cNvPr>
          <p:cNvSpPr txBox="1">
            <a:spLocks/>
          </p:cNvSpPr>
          <p:nvPr/>
        </p:nvSpPr>
        <p:spPr>
          <a:xfrm>
            <a:off x="1610359" y="5562212"/>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IN" sz="1600" b="0" i="0" u="none" strike="noStrike" kern="1200" cap="none" spc="0" normalizeH="0" baseline="0" noProof="0">
              <a:ln>
                <a:noFill/>
              </a:ln>
              <a:solidFill>
                <a:srgbClr val="000000"/>
              </a:solidFill>
              <a:effectLst/>
              <a:uLnTx/>
              <a:uFillTx/>
              <a:latin typeface="Work Sans" pitchFamily="2" charset="77"/>
            </a:endParaRPr>
          </a:p>
        </p:txBody>
      </p:sp>
      <p:sp>
        <p:nvSpPr>
          <p:cNvPr id="26" name="Text Placeholder 4">
            <a:extLst>
              <a:ext uri="{FF2B5EF4-FFF2-40B4-BE49-F238E27FC236}">
                <a16:creationId xmlns:a16="http://schemas.microsoft.com/office/drawing/2014/main" id="{889C425C-3EBC-7925-9308-3505A4056CB0}"/>
              </a:ext>
            </a:extLst>
          </p:cNvPr>
          <p:cNvSpPr txBox="1">
            <a:spLocks/>
          </p:cNvSpPr>
          <p:nvPr/>
        </p:nvSpPr>
        <p:spPr>
          <a:xfrm>
            <a:off x="468302" y="1323853"/>
            <a:ext cx="3513764" cy="107399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0" i="0" u="none" strike="noStrike" kern="1200" cap="none" spc="0" normalizeH="0" baseline="0" noProof="0" dirty="0">
                <a:ln>
                  <a:noFill/>
                </a:ln>
                <a:solidFill>
                  <a:srgbClr val="000000"/>
                </a:solidFill>
                <a:effectLst/>
                <a:uLnTx/>
                <a:uFillTx/>
                <a:latin typeface="Work Sans" pitchFamily="2" charset="77"/>
              </a:rPr>
              <a:t>Retrieval Augmented Generation (aka RAG) is how it’ll</a:t>
            </a:r>
            <a:r>
              <a:rPr kumimoji="1" lang="en-US" sz="1600" b="0" i="0" u="none" strike="noStrike" kern="1200" cap="none" spc="0" normalizeH="0" noProof="0" dirty="0">
                <a:ln>
                  <a:noFill/>
                </a:ln>
                <a:solidFill>
                  <a:srgbClr val="000000"/>
                </a:solidFill>
                <a:effectLst/>
                <a:uLnTx/>
                <a:uFillTx/>
                <a:latin typeface="Work Sans" pitchFamily="2" charset="77"/>
              </a:rPr>
              <a:t> work</a:t>
            </a:r>
            <a:r>
              <a:rPr kumimoji="1" lang="en-US" sz="1600" b="0" i="0" u="none" strike="noStrike" kern="1200" cap="none" spc="0" normalizeH="0" baseline="0" noProof="0" dirty="0">
                <a:ln>
                  <a:noFill/>
                </a:ln>
                <a:solidFill>
                  <a:srgbClr val="000000"/>
                </a:solidFill>
                <a:effectLst/>
                <a:uLnTx/>
                <a:uFillTx/>
                <a:latin typeface="Work Sans" pitchFamily="2" charset="77"/>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en-US" sz="1600" b="1" i="0" u="none" strike="noStrike" kern="1200" cap="none" spc="0" normalizeH="0" baseline="0" noProof="0" dirty="0">
              <a:ln>
                <a:noFill/>
              </a:ln>
              <a:solidFill>
                <a:srgbClr val="000000"/>
              </a:solidFill>
              <a:effectLst/>
              <a:uLnTx/>
              <a:uFillTx/>
              <a:latin typeface="Work Sans" pitchFamily="2" charset="77"/>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sz="1600" b="1" i="0" u="none" strike="noStrike" kern="1200" cap="none" spc="0" normalizeH="0" baseline="0" noProof="0" dirty="0">
                <a:ln>
                  <a:noFill/>
                </a:ln>
                <a:solidFill>
                  <a:srgbClr val="000000"/>
                </a:solidFill>
                <a:effectLst/>
                <a:uLnTx/>
                <a:uFillTx/>
                <a:latin typeface="Work Sans" pitchFamily="2" charset="77"/>
              </a:rPr>
              <a:t>Let’s expand our flow.</a:t>
            </a:r>
            <a:endParaRPr kumimoji="1" lang="en-IN" sz="1600" b="1"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27" name="Diagram 26">
            <a:extLst>
              <a:ext uri="{FF2B5EF4-FFF2-40B4-BE49-F238E27FC236}">
                <a16:creationId xmlns:a16="http://schemas.microsoft.com/office/drawing/2014/main" id="{752AC8A5-335A-92D4-32F7-9BB4D04BCAA7}"/>
              </a:ext>
            </a:extLst>
          </p:cNvPr>
          <p:cNvGraphicFramePr/>
          <p:nvPr>
            <p:extLst>
              <p:ext uri="{D42A27DB-BD31-4B8C-83A1-F6EECF244321}">
                <p14:modId xmlns:p14="http://schemas.microsoft.com/office/powerpoint/2010/main" val="1323247919"/>
              </p:ext>
            </p:extLst>
          </p:nvPr>
        </p:nvGraphicFramePr>
        <p:xfrm>
          <a:off x="4460240" y="3337966"/>
          <a:ext cx="5486400" cy="194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8" name="Diagram 27">
            <a:extLst>
              <a:ext uri="{FF2B5EF4-FFF2-40B4-BE49-F238E27FC236}">
                <a16:creationId xmlns:a16="http://schemas.microsoft.com/office/drawing/2014/main" id="{E7A1E318-1DC7-37D2-9602-3217F7046060}"/>
              </a:ext>
            </a:extLst>
          </p:cNvPr>
          <p:cNvGraphicFramePr/>
          <p:nvPr>
            <p:extLst>
              <p:ext uri="{D42A27DB-BD31-4B8C-83A1-F6EECF244321}">
                <p14:modId xmlns:p14="http://schemas.microsoft.com/office/powerpoint/2010/main" val="2394081721"/>
              </p:ext>
            </p:extLst>
          </p:nvPr>
        </p:nvGraphicFramePr>
        <p:xfrm>
          <a:off x="4460240" y="872546"/>
          <a:ext cx="5486400" cy="19432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 name="Equals 28">
            <a:extLst>
              <a:ext uri="{FF2B5EF4-FFF2-40B4-BE49-F238E27FC236}">
                <a16:creationId xmlns:a16="http://schemas.microsoft.com/office/drawing/2014/main" id="{171A0A45-0A36-6915-C45E-F8B34C6273B4}"/>
              </a:ext>
            </a:extLst>
          </p:cNvPr>
          <p:cNvSpPr/>
          <p:nvPr/>
        </p:nvSpPr>
        <p:spPr>
          <a:xfrm>
            <a:off x="6799799" y="2863315"/>
            <a:ext cx="426575" cy="426575"/>
          </a:xfrm>
          <a:prstGeom prst="mathEqual">
            <a:avLst/>
          </a:prstGeom>
          <a:solidFill>
            <a:srgbClr val="5795BB">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000000"/>
              </a:solidFill>
              <a:effectLst/>
              <a:uLnTx/>
              <a:uFillTx/>
              <a:latin typeface="Work Sans" pitchFamily="2" charset="77"/>
              <a:ea typeface="メイリオ"/>
            </a:endParaRPr>
          </a:p>
        </p:txBody>
      </p:sp>
      <p:grpSp>
        <p:nvGrpSpPr>
          <p:cNvPr id="30" name="Group 29">
            <a:extLst>
              <a:ext uri="{FF2B5EF4-FFF2-40B4-BE49-F238E27FC236}">
                <a16:creationId xmlns:a16="http://schemas.microsoft.com/office/drawing/2014/main" id="{059A54FD-B975-08B3-04F5-6C76A7D923DC}"/>
              </a:ext>
            </a:extLst>
          </p:cNvPr>
          <p:cNvGrpSpPr/>
          <p:nvPr/>
        </p:nvGrpSpPr>
        <p:grpSpPr>
          <a:xfrm rot="5400000">
            <a:off x="4656953" y="5009959"/>
            <a:ext cx="541292" cy="357430"/>
            <a:chOff x="1590198" y="792897"/>
            <a:chExt cx="305545" cy="357430"/>
          </a:xfrm>
        </p:grpSpPr>
        <p:sp>
          <p:nvSpPr>
            <p:cNvPr id="31" name="Arrow: Right 9">
              <a:extLst>
                <a:ext uri="{FF2B5EF4-FFF2-40B4-BE49-F238E27FC236}">
                  <a16:creationId xmlns:a16="http://schemas.microsoft.com/office/drawing/2014/main" id="{B23570E1-634A-E79E-E017-0ACE0B1A8C6D}"/>
                </a:ext>
              </a:extLst>
            </p:cNvPr>
            <p:cNvSpPr/>
            <p:nvPr/>
          </p:nvSpPr>
          <p:spPr>
            <a:xfrm>
              <a:off x="1590198" y="792897"/>
              <a:ext cx="305545" cy="357430"/>
            </a:xfrm>
            <a:prstGeom prst="rightArrow">
              <a:avLst>
                <a:gd name="adj1" fmla="val 60000"/>
                <a:gd name="adj2" fmla="val 50000"/>
              </a:avLst>
            </a:prstGeom>
            <a:solidFill>
              <a:srgbClr val="5795BB">
                <a:hueOff val="0"/>
                <a:satOff val="0"/>
                <a:lumOff val="0"/>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2" name="Arrow: Right 4">
              <a:extLst>
                <a:ext uri="{FF2B5EF4-FFF2-40B4-BE49-F238E27FC236}">
                  <a16:creationId xmlns:a16="http://schemas.microsoft.com/office/drawing/2014/main" id="{D92B670A-DE9F-99DA-3D54-A15B0A6353ED}"/>
                </a:ext>
              </a:extLst>
            </p:cNvPr>
            <p:cNvSpPr txBox="1"/>
            <p:nvPr/>
          </p:nvSpPr>
          <p:spPr>
            <a:xfrm>
              <a:off x="1590198"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3" name="Group 32">
            <a:extLst>
              <a:ext uri="{FF2B5EF4-FFF2-40B4-BE49-F238E27FC236}">
                <a16:creationId xmlns:a16="http://schemas.microsoft.com/office/drawing/2014/main" id="{CC7E311A-C05B-D2C7-F8BA-0C00C2A18F29}"/>
              </a:ext>
            </a:extLst>
          </p:cNvPr>
          <p:cNvGrpSpPr/>
          <p:nvPr/>
        </p:nvGrpSpPr>
        <p:grpSpPr>
          <a:xfrm rot="16200000">
            <a:off x="5124313" y="4972328"/>
            <a:ext cx="541292" cy="357430"/>
            <a:chOff x="3607950" y="792897"/>
            <a:chExt cx="305545" cy="357430"/>
          </a:xfrm>
        </p:grpSpPr>
        <p:sp>
          <p:nvSpPr>
            <p:cNvPr id="34" name="Arrow: Right 13">
              <a:extLst>
                <a:ext uri="{FF2B5EF4-FFF2-40B4-BE49-F238E27FC236}">
                  <a16:creationId xmlns:a16="http://schemas.microsoft.com/office/drawing/2014/main" id="{37A9BB3A-4A51-F553-851D-5AC201D0C78E}"/>
                </a:ext>
              </a:extLst>
            </p:cNvPr>
            <p:cNvSpPr/>
            <p:nvPr/>
          </p:nvSpPr>
          <p:spPr>
            <a:xfrm>
              <a:off x="3607950" y="792897"/>
              <a:ext cx="305545" cy="357430"/>
            </a:xfrm>
            <a:prstGeom prst="rightArrow">
              <a:avLst>
                <a:gd name="adj1" fmla="val 60000"/>
                <a:gd name="adj2" fmla="val 50000"/>
              </a:avLst>
            </a:prstGeom>
            <a:solidFill>
              <a:srgbClr val="5795BB">
                <a:hueOff val="-12168035"/>
                <a:satOff val="-42372"/>
                <a:lumOff val="6274"/>
                <a:alphaOff val="0"/>
              </a:srgbClr>
            </a:solidFill>
            <a:ln>
              <a:noFill/>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5" name="Arrow: Right 4">
              <a:extLst>
                <a:ext uri="{FF2B5EF4-FFF2-40B4-BE49-F238E27FC236}">
                  <a16:creationId xmlns:a16="http://schemas.microsoft.com/office/drawing/2014/main" id="{6F944F2B-E843-66C9-4403-FCEA6A95C38B}"/>
                </a:ext>
              </a:extLst>
            </p:cNvPr>
            <p:cNvSpPr txBox="1"/>
            <p:nvPr/>
          </p:nvSpPr>
          <p:spPr>
            <a:xfrm>
              <a:off x="3607950" y="864383"/>
              <a:ext cx="213882" cy="214458"/>
            </a:xfrm>
            <a:prstGeom prst="rect">
              <a:avLst/>
            </a:prstGeom>
            <a:noFill/>
            <a:ln>
              <a:noFill/>
            </a:ln>
            <a:effectLst/>
          </p:spPr>
          <p:txBody>
            <a:bodyPr spcFirstLastPara="0" vert="horz" wrap="square" lIns="0" tIns="0" rIns="0" bIns="0"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1" lang="en-IN" sz="1500" b="0" i="0" u="none" strike="noStrike" kern="0" cap="none" spc="0" normalizeH="0" baseline="0" noProof="0">
                <a:ln>
                  <a:noFill/>
                </a:ln>
                <a:solidFill>
                  <a:srgbClr val="FFFFFF"/>
                </a:solidFill>
                <a:effectLst/>
                <a:uLnTx/>
                <a:uFillTx/>
                <a:latin typeface="Work Sans" pitchFamily="2" charset="77"/>
                <a:ea typeface="メイリオ"/>
              </a:endParaRPr>
            </a:p>
          </p:txBody>
        </p:sp>
      </p:grpSp>
      <p:grpSp>
        <p:nvGrpSpPr>
          <p:cNvPr id="36" name="Group 35">
            <a:extLst>
              <a:ext uri="{FF2B5EF4-FFF2-40B4-BE49-F238E27FC236}">
                <a16:creationId xmlns:a16="http://schemas.microsoft.com/office/drawing/2014/main" id="{B6FE85FA-F6F5-246D-4CD3-3D68E66F0FDB}"/>
              </a:ext>
            </a:extLst>
          </p:cNvPr>
          <p:cNvGrpSpPr/>
          <p:nvPr/>
        </p:nvGrpSpPr>
        <p:grpSpPr>
          <a:xfrm>
            <a:off x="4247290" y="5599843"/>
            <a:ext cx="1777590" cy="864750"/>
            <a:chOff x="-11504" y="539237"/>
            <a:chExt cx="1457577" cy="864750"/>
          </a:xfrm>
        </p:grpSpPr>
        <p:sp>
          <p:nvSpPr>
            <p:cNvPr id="37" name="Rectangle: Rounded Corners 16">
              <a:extLst>
                <a:ext uri="{FF2B5EF4-FFF2-40B4-BE49-F238E27FC236}">
                  <a16:creationId xmlns:a16="http://schemas.microsoft.com/office/drawing/2014/main" id="{832F8B08-3D52-1A80-3943-50CCB936AA78}"/>
                </a:ext>
              </a:extLst>
            </p:cNvPr>
            <p:cNvSpPr/>
            <p:nvPr/>
          </p:nvSpPr>
          <p:spPr>
            <a:xfrm>
              <a:off x="4822" y="539237"/>
              <a:ext cx="1441251" cy="864750"/>
            </a:xfrm>
            <a:prstGeom prst="roundRect">
              <a:avLst>
                <a:gd name="adj" fmla="val 10000"/>
              </a:avLst>
            </a:prstGeom>
            <a:solidFill>
              <a:srgbClr val="5795BB">
                <a:hueOff val="0"/>
                <a:satOff val="0"/>
                <a:lumOff val="0"/>
                <a:alphaOff val="0"/>
              </a:srgbClr>
            </a:solidFill>
            <a:ln w="12700" cap="flat" cmpd="sng" algn="ctr">
              <a:solidFill>
                <a:srgbClr val="FFFFFF">
                  <a:hueOff val="0"/>
                  <a:satOff val="0"/>
                  <a:lumOff val="0"/>
                  <a:alphaOff val="0"/>
                </a:srgbClr>
              </a:solidFill>
              <a:prstDash val="solid"/>
              <a:miter lim="800000"/>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38" name="Rectangle: Rounded Corners 4">
              <a:extLst>
                <a:ext uri="{FF2B5EF4-FFF2-40B4-BE49-F238E27FC236}">
                  <a16:creationId xmlns:a16="http://schemas.microsoft.com/office/drawing/2014/main" id="{ADA26111-F90C-358C-24FF-DC51244A9968}"/>
                </a:ext>
              </a:extLst>
            </p:cNvPr>
            <p:cNvSpPr txBox="1"/>
            <p:nvPr/>
          </p:nvSpPr>
          <p:spPr>
            <a:xfrm>
              <a:off x="-11504" y="564565"/>
              <a:ext cx="1390595" cy="814094"/>
            </a:xfrm>
            <a:prstGeom prst="rect">
              <a:avLst/>
            </a:prstGeom>
            <a:noFill/>
            <a:ln>
              <a:noFill/>
            </a:ln>
            <a:effectLst/>
          </p:spPr>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1" lang="en-US" sz="2200" b="0" i="0" u="none" strike="noStrike" kern="0" cap="none" spc="0" normalizeH="0" baseline="0" noProof="0" dirty="0">
                  <a:ln>
                    <a:noFill/>
                  </a:ln>
                  <a:solidFill>
                    <a:srgbClr val="FFFFFF"/>
                  </a:solidFill>
                  <a:effectLst/>
                  <a:uLnTx/>
                  <a:uFillTx/>
                  <a:latin typeface="Work Sans" pitchFamily="2" charset="77"/>
                  <a:ea typeface="メイリオ"/>
                </a:rPr>
                <a:t>Knowledge Base</a:t>
              </a:r>
              <a:endParaRPr kumimoji="1" lang="en-IN" sz="2200" b="0" i="0" u="none" strike="noStrike" kern="0" cap="none" spc="0" normalizeH="0" baseline="0" noProof="0" dirty="0">
                <a:ln>
                  <a:noFill/>
                </a:ln>
                <a:solidFill>
                  <a:srgbClr val="FFFFFF"/>
                </a:solidFill>
                <a:effectLst/>
                <a:uLnTx/>
                <a:uFillTx/>
                <a:latin typeface="Work Sans" pitchFamily="2" charset="77"/>
                <a:ea typeface="メイリオ"/>
              </a:endParaRPr>
            </a:p>
          </p:txBody>
        </p:sp>
      </p:grpSp>
      <p:sp>
        <p:nvSpPr>
          <p:cNvPr id="39" name="Rectangle 38">
            <a:extLst>
              <a:ext uri="{FF2B5EF4-FFF2-40B4-BE49-F238E27FC236}">
                <a16:creationId xmlns:a16="http://schemas.microsoft.com/office/drawing/2014/main" id="{94F1DA92-D556-1F13-A392-9145EA031921}"/>
              </a:ext>
            </a:extLst>
          </p:cNvPr>
          <p:cNvSpPr/>
          <p:nvPr/>
        </p:nvSpPr>
        <p:spPr>
          <a:xfrm>
            <a:off x="4104272" y="1101136"/>
            <a:ext cx="6025248" cy="1519434"/>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0" name="Rectangle 39">
            <a:extLst>
              <a:ext uri="{FF2B5EF4-FFF2-40B4-BE49-F238E27FC236}">
                <a16:creationId xmlns:a16="http://schemas.microsoft.com/office/drawing/2014/main" id="{AC2EB819-BA6E-745F-8DA8-4CD67E404A1C}"/>
              </a:ext>
            </a:extLst>
          </p:cNvPr>
          <p:cNvSpPr/>
          <p:nvPr/>
        </p:nvSpPr>
        <p:spPr>
          <a:xfrm>
            <a:off x="4104272" y="3707457"/>
            <a:ext cx="6025248" cy="2920332"/>
          </a:xfrm>
          <a:prstGeom prst="rect">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1" name="TextBox 40">
            <a:extLst>
              <a:ext uri="{FF2B5EF4-FFF2-40B4-BE49-F238E27FC236}">
                <a16:creationId xmlns:a16="http://schemas.microsoft.com/office/drawing/2014/main" id="{37C3127E-4F30-F564-B436-2EC42E7CA022}"/>
              </a:ext>
            </a:extLst>
          </p:cNvPr>
          <p:cNvSpPr txBox="1"/>
          <p:nvPr/>
        </p:nvSpPr>
        <p:spPr>
          <a:xfrm rot="16200000">
            <a:off x="4013270" y="4876648"/>
            <a:ext cx="93807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Similarity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Search</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2" name="TextBox 41">
            <a:extLst>
              <a:ext uri="{FF2B5EF4-FFF2-40B4-BE49-F238E27FC236}">
                <a16:creationId xmlns:a16="http://schemas.microsoft.com/office/drawing/2014/main" id="{98A04458-777A-E9E3-896F-E9A7A517062B}"/>
              </a:ext>
            </a:extLst>
          </p:cNvPr>
          <p:cNvSpPr txBox="1"/>
          <p:nvPr/>
        </p:nvSpPr>
        <p:spPr>
          <a:xfrm rot="5400000">
            <a:off x="5546365" y="4995490"/>
            <a:ext cx="7665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0" i="1" u="none" strike="noStrike" kern="1200" cap="none" spc="0" normalizeH="0" baseline="0" noProof="0">
                <a:ln>
                  <a:noFill/>
                </a:ln>
                <a:solidFill>
                  <a:srgbClr val="000000"/>
                </a:solidFill>
                <a:effectLst/>
                <a:uLnTx/>
                <a:uFillTx/>
                <a:latin typeface="Work Sans" pitchFamily="2" charset="77"/>
                <a:ea typeface="メイリオ"/>
              </a:rPr>
              <a:t>Context</a:t>
            </a:r>
            <a:endParaRPr kumimoji="1" lang="en-IN" sz="1200" b="0" i="1" u="none" strike="noStrike" kern="1200" cap="none" spc="0" normalizeH="0" baseline="0" noProof="0">
              <a:ln>
                <a:noFill/>
              </a:ln>
              <a:solidFill>
                <a:srgbClr val="000000"/>
              </a:solidFill>
              <a:effectLst/>
              <a:uLnTx/>
              <a:uFillTx/>
              <a:latin typeface="Work Sans" pitchFamily="2" charset="77"/>
              <a:ea typeface="メイリオ"/>
            </a:endParaRPr>
          </a:p>
        </p:txBody>
      </p:sp>
      <p:sp>
        <p:nvSpPr>
          <p:cNvPr id="43" name="Rectangle 42">
            <a:extLst>
              <a:ext uri="{FF2B5EF4-FFF2-40B4-BE49-F238E27FC236}">
                <a16:creationId xmlns:a16="http://schemas.microsoft.com/office/drawing/2014/main" id="{0A65A806-249B-05DE-DECB-2252C35925F5}"/>
              </a:ext>
            </a:extLst>
          </p:cNvPr>
          <p:cNvSpPr/>
          <p:nvPr/>
        </p:nvSpPr>
        <p:spPr>
          <a:xfrm>
            <a:off x="4211029" y="3782827"/>
            <a:ext cx="1824011" cy="2763682"/>
          </a:xfrm>
          <a:prstGeom prst="rect">
            <a:avLst/>
          </a:prstGeom>
          <a:noFill/>
          <a:ln w="19050" cap="flat" cmpd="sng" algn="ctr">
            <a:solidFill>
              <a:srgbClr val="000000">
                <a:shade val="15000"/>
              </a:srgbClr>
            </a:solidFill>
            <a:prstDash val="dash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IN" sz="1800" b="0" i="0" u="none" strike="noStrike" kern="0" cap="none" spc="0" normalizeH="0" baseline="0" noProof="0">
              <a:ln>
                <a:noFill/>
              </a:ln>
              <a:solidFill>
                <a:srgbClr val="FFFFFF"/>
              </a:solidFill>
              <a:effectLst/>
              <a:uLnTx/>
              <a:uFillTx/>
              <a:latin typeface="Work Sans" pitchFamily="2" charset="77"/>
              <a:ea typeface="メイリオ"/>
            </a:endParaRPr>
          </a:p>
        </p:txBody>
      </p:sp>
      <p:sp>
        <p:nvSpPr>
          <p:cNvPr id="44" name="Speech Bubble: Rectangle with Corners Rounded 23">
            <a:extLst>
              <a:ext uri="{FF2B5EF4-FFF2-40B4-BE49-F238E27FC236}">
                <a16:creationId xmlns:a16="http://schemas.microsoft.com/office/drawing/2014/main" id="{29CD238F-852A-1555-16F9-0847C5453A4E}"/>
              </a:ext>
            </a:extLst>
          </p:cNvPr>
          <p:cNvSpPr/>
          <p:nvPr/>
        </p:nvSpPr>
        <p:spPr>
          <a:xfrm>
            <a:off x="2193526" y="4804123"/>
            <a:ext cx="1880634" cy="612648"/>
          </a:xfrm>
          <a:prstGeom prst="wedgeRoundRectCallout">
            <a:avLst>
              <a:gd name="adj1" fmla="val 52216"/>
              <a:gd name="adj2" fmla="val 84059"/>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a:ln>
                  <a:noFill/>
                </a:ln>
                <a:solidFill>
                  <a:srgbClr val="000000"/>
                </a:solidFill>
                <a:effectLst/>
                <a:uLnTx/>
                <a:uFillTx/>
                <a:latin typeface="Work Sans" pitchFamily="2" charset="77"/>
                <a:ea typeface="メイリオ"/>
              </a:rPr>
              <a:t>RETRIEVAL</a:t>
            </a:r>
            <a:endParaRPr kumimoji="1" lang="en-IN" sz="1400" b="1" i="0" u="none" strike="noStrike" kern="0" cap="none" spc="0" normalizeH="0" baseline="0" noProof="0">
              <a:ln>
                <a:noFill/>
              </a:ln>
              <a:solidFill>
                <a:srgbClr val="000000"/>
              </a:solidFill>
              <a:effectLst/>
              <a:uLnTx/>
              <a:uFillTx/>
              <a:latin typeface="Work Sans" pitchFamily="2" charset="77"/>
              <a:ea typeface="メイリオ"/>
            </a:endParaRPr>
          </a:p>
        </p:txBody>
      </p:sp>
      <p:sp>
        <p:nvSpPr>
          <p:cNvPr id="45" name="Speech Bubble: Rectangle with Corners Rounded 24">
            <a:extLst>
              <a:ext uri="{FF2B5EF4-FFF2-40B4-BE49-F238E27FC236}">
                <a16:creationId xmlns:a16="http://schemas.microsoft.com/office/drawing/2014/main" id="{65CE372D-897A-E7CE-DAC9-32AE9C178C71}"/>
              </a:ext>
            </a:extLst>
          </p:cNvPr>
          <p:cNvSpPr/>
          <p:nvPr/>
        </p:nvSpPr>
        <p:spPr>
          <a:xfrm>
            <a:off x="6782785" y="5129579"/>
            <a:ext cx="1880634" cy="612648"/>
          </a:xfrm>
          <a:prstGeom prst="wedgeRoundRectCallout">
            <a:avLst>
              <a:gd name="adj1" fmla="val -79063"/>
              <a:gd name="adj2" fmla="val -12489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AUGMENTATION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sp>
        <p:nvSpPr>
          <p:cNvPr id="46" name="Speech Bubble: Rectangle with Corners Rounded 25">
            <a:extLst>
              <a:ext uri="{FF2B5EF4-FFF2-40B4-BE49-F238E27FC236}">
                <a16:creationId xmlns:a16="http://schemas.microsoft.com/office/drawing/2014/main" id="{B9C53E2D-B0C1-B674-5F63-EEF1F0FF2852}"/>
              </a:ext>
            </a:extLst>
          </p:cNvPr>
          <p:cNvSpPr/>
          <p:nvPr/>
        </p:nvSpPr>
        <p:spPr>
          <a:xfrm>
            <a:off x="10204564" y="3202848"/>
            <a:ext cx="1880634" cy="612648"/>
          </a:xfrm>
          <a:prstGeom prst="wedgeRoundRectCallout">
            <a:avLst>
              <a:gd name="adj1" fmla="val -136329"/>
              <a:gd name="adj2" fmla="val 77426"/>
              <a:gd name="adj3" fmla="val 16667"/>
            </a:avLst>
          </a:prstGeom>
          <a:noFill/>
          <a:ln w="12700" cap="flat" cmpd="sng" algn="ctr">
            <a:solidFill>
              <a:srgbClr val="000000">
                <a:shade val="1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0" cap="none" spc="0" normalizeH="0" baseline="0" noProof="0" dirty="0">
                <a:ln>
                  <a:noFill/>
                </a:ln>
                <a:solidFill>
                  <a:srgbClr val="000000"/>
                </a:solidFill>
                <a:effectLst/>
                <a:uLnTx/>
                <a:uFillTx/>
                <a:latin typeface="Work Sans" pitchFamily="2" charset="77"/>
                <a:ea typeface="メイリオ"/>
              </a:rPr>
              <a:t>GENERATION</a:t>
            </a:r>
            <a:endParaRPr kumimoji="1" lang="en-IN" sz="1400" b="1" i="0" u="none" strike="noStrike" kern="0" cap="none" spc="0" normalizeH="0" baseline="0" noProof="0" dirty="0">
              <a:ln>
                <a:noFill/>
              </a:ln>
              <a:solidFill>
                <a:srgbClr val="000000"/>
              </a:solidFill>
              <a:effectLst/>
              <a:uLnTx/>
              <a:uFillTx/>
              <a:latin typeface="Work Sans" pitchFamily="2" charset="77"/>
              <a:ea typeface="メイリオ"/>
            </a:endParaRPr>
          </a:p>
        </p:txBody>
      </p:sp>
      <p:pic>
        <p:nvPicPr>
          <p:cNvPr id="3" name="pasted-movie.png" descr="pasted-movie.png">
            <a:extLst>
              <a:ext uri="{FF2B5EF4-FFF2-40B4-BE49-F238E27FC236}">
                <a16:creationId xmlns:a16="http://schemas.microsoft.com/office/drawing/2014/main" id="{4A3FE055-1374-818F-73F9-5BBB0ECDA066}"/>
              </a:ext>
            </a:extLst>
          </p:cNvPr>
          <p:cNvPicPr>
            <a:picLocks noChangeAspect="1"/>
          </p:cNvPicPr>
          <p:nvPr/>
        </p:nvPicPr>
        <p:blipFill>
          <a:blip r:embed="rId13"/>
          <a:srcRect r="83605"/>
          <a:stretch>
            <a:fillRect/>
          </a:stretch>
        </p:blipFill>
        <p:spPr>
          <a:xfrm>
            <a:off x="11771332" y="122773"/>
            <a:ext cx="262547" cy="318005"/>
          </a:xfrm>
          <a:prstGeom prst="rect">
            <a:avLst/>
          </a:prstGeom>
          <a:ln w="3175">
            <a:miter lim="400000"/>
          </a:ln>
        </p:spPr>
      </p:pic>
      <p:sp>
        <p:nvSpPr>
          <p:cNvPr id="6" name="TextBox 5">
            <a:extLst>
              <a:ext uri="{FF2B5EF4-FFF2-40B4-BE49-F238E27FC236}">
                <a16:creationId xmlns:a16="http://schemas.microsoft.com/office/drawing/2014/main" id="{E633F9BC-78BE-1DAA-B294-B8278F4C422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Introduction to RAG</a:t>
            </a:r>
            <a:endParaRPr lang="en-US" sz="2400" dirty="0">
              <a:latin typeface="Work Sans" pitchFamily="2" charset="77"/>
              <a:sym typeface="LabGrotesque-Black"/>
            </a:endParaRPr>
          </a:p>
        </p:txBody>
      </p:sp>
    </p:spTree>
    <p:extLst>
      <p:ext uri="{BB962C8B-B14F-4D97-AF65-F5344CB8AC3E}">
        <p14:creationId xmlns:p14="http://schemas.microsoft.com/office/powerpoint/2010/main" val="16276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P spid="29" grpId="0" animBg="1"/>
      <p:bldP spid="39" grpId="0" animBg="1"/>
      <p:bldP spid="40" grpId="0" animBg="1"/>
      <p:bldP spid="41" grpId="0"/>
      <p:bldP spid="42" grpId="0"/>
      <p:bldP spid="43" grpId="0" animBg="1"/>
      <p:bldP spid="44" grpId="0" animBg="1"/>
      <p:bldP spid="45" grpId="0" animBg="1"/>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4F0-FCAC-7876-CE51-BAA36F25FF67}"/>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C98C7CC5-5712-7F24-7601-B12B59190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24" y="1514555"/>
            <a:ext cx="5170598" cy="27637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08B503-91DB-914C-1842-DEAE32329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51"/>
          <a:stretch>
            <a:fillRect/>
          </a:stretch>
        </p:blipFill>
        <p:spPr bwMode="auto">
          <a:xfrm>
            <a:off x="3258173" y="5099469"/>
            <a:ext cx="1954693" cy="1165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53CA1F-FE9F-2EC2-2D27-0600F0DFD6BF}"/>
              </a:ext>
            </a:extLst>
          </p:cNvPr>
          <p:cNvSpPr txBox="1"/>
          <p:nvPr/>
        </p:nvSpPr>
        <p:spPr>
          <a:xfrm>
            <a:off x="2120770" y="2598197"/>
            <a:ext cx="1935145" cy="55399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Chunk and embed using an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 model</a:t>
            </a:r>
          </a:p>
        </p:txBody>
      </p:sp>
      <p:sp>
        <p:nvSpPr>
          <p:cNvPr id="5" name="TextBox 4">
            <a:extLst>
              <a:ext uri="{FF2B5EF4-FFF2-40B4-BE49-F238E27FC236}">
                <a16:creationId xmlns:a16="http://schemas.microsoft.com/office/drawing/2014/main" id="{1F3F1E58-6A19-FEDB-1813-35BB3A754FE3}"/>
              </a:ext>
            </a:extLst>
          </p:cNvPr>
          <p:cNvSpPr txBox="1"/>
          <p:nvPr/>
        </p:nvSpPr>
        <p:spPr>
          <a:xfrm>
            <a:off x="570526" y="5543589"/>
            <a:ext cx="262443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Embeddings of similar meaning words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are near to each other</a:t>
            </a:r>
            <a:r>
              <a:rPr kumimoji="0" lang="en-US" sz="1000" b="0" i="1" u="none" strike="noStrike" kern="1200" cap="none" spc="0" normalizeH="0" baseline="0" noProof="0" dirty="0">
                <a:ln>
                  <a:noFill/>
                </a:ln>
                <a:solidFill>
                  <a:prstClr val="black"/>
                </a:solidFill>
                <a:effectLst/>
                <a:uLnTx/>
                <a:uFillTx/>
                <a:latin typeface="Work Sans" pitchFamily="2" charset="77"/>
                <a:sym typeface="Wingdings" pitchFamily="2" charset="2"/>
              </a:rPr>
              <a:t></a:t>
            </a:r>
            <a:endParaRPr kumimoji="0" lang="en-US" sz="1000" b="0" i="1" u="none" strike="noStrike" kern="1200" cap="none" spc="0" normalizeH="0" baseline="0" noProof="0" dirty="0">
              <a:ln>
                <a:noFill/>
              </a:ln>
              <a:solidFill>
                <a:prstClr val="black"/>
              </a:solidFill>
              <a:effectLst/>
              <a:uLnTx/>
              <a:uFillTx/>
              <a:latin typeface="Work Sans" pitchFamily="2" charset="77"/>
            </a:endParaRPr>
          </a:p>
        </p:txBody>
      </p:sp>
      <p:pic>
        <p:nvPicPr>
          <p:cNvPr id="7174" name="Picture 6">
            <a:extLst>
              <a:ext uri="{FF2B5EF4-FFF2-40B4-BE49-F238E27FC236}">
                <a16:creationId xmlns:a16="http://schemas.microsoft.com/office/drawing/2014/main" id="{3F757A23-A200-581A-0880-B2657F95D8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2208" y="1888138"/>
            <a:ext cx="4700544" cy="16543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790883-8FBB-F6B2-95AD-C7DE1A873C2C}"/>
              </a:ext>
            </a:extLst>
          </p:cNvPr>
          <p:cNvSpPr txBox="1"/>
          <p:nvPr/>
        </p:nvSpPr>
        <p:spPr>
          <a:xfrm>
            <a:off x="7274138" y="3708439"/>
            <a:ext cx="4095993"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There are different methods by which similarity search is done</a:t>
            </a:r>
          </a:p>
        </p:txBody>
      </p:sp>
      <p:sp>
        <p:nvSpPr>
          <p:cNvPr id="7" name="Rectangle 6">
            <a:extLst>
              <a:ext uri="{FF2B5EF4-FFF2-40B4-BE49-F238E27FC236}">
                <a16:creationId xmlns:a16="http://schemas.microsoft.com/office/drawing/2014/main" id="{98B3575D-1BD8-9404-3CB8-489B72DE1258}"/>
              </a:ext>
            </a:extLst>
          </p:cNvPr>
          <p:cNvSpPr/>
          <p:nvPr/>
        </p:nvSpPr>
        <p:spPr>
          <a:xfrm>
            <a:off x="464189" y="1482656"/>
            <a:ext cx="600351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8" name="Rectangle 7">
            <a:extLst>
              <a:ext uri="{FF2B5EF4-FFF2-40B4-BE49-F238E27FC236}">
                <a16:creationId xmlns:a16="http://schemas.microsoft.com/office/drawing/2014/main" id="{68D9CE0F-EEFB-FB4F-D19E-DA01A9943C7E}"/>
              </a:ext>
            </a:extLst>
          </p:cNvPr>
          <p:cNvSpPr/>
          <p:nvPr/>
        </p:nvSpPr>
        <p:spPr>
          <a:xfrm>
            <a:off x="6549400" y="1482656"/>
            <a:ext cx="5188547" cy="2945713"/>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pic>
        <p:nvPicPr>
          <p:cNvPr id="7176" name="Picture 8">
            <a:extLst>
              <a:ext uri="{FF2B5EF4-FFF2-40B4-BE49-F238E27FC236}">
                <a16:creationId xmlns:a16="http://schemas.microsoft.com/office/drawing/2014/main" id="{F6785CB3-2408-D901-68F0-11BD2906AD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4053" y="4934448"/>
            <a:ext cx="3531588" cy="1297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BB8417-5983-961F-F7E6-4C5FFC53EAFD}"/>
              </a:ext>
            </a:extLst>
          </p:cNvPr>
          <p:cNvSpPr txBox="1"/>
          <p:nvPr/>
        </p:nvSpPr>
        <p:spPr>
          <a:xfrm>
            <a:off x="6215709" y="5770458"/>
            <a:ext cx="3005951"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Contextualized embedding models are used,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instead of static embedding models</a:t>
            </a:r>
          </a:p>
        </p:txBody>
      </p:sp>
      <p:sp>
        <p:nvSpPr>
          <p:cNvPr id="10" name="Rectangle 9">
            <a:extLst>
              <a:ext uri="{FF2B5EF4-FFF2-40B4-BE49-F238E27FC236}">
                <a16:creationId xmlns:a16="http://schemas.microsoft.com/office/drawing/2014/main" id="{F407E639-0EDA-5FD5-DBEA-9171778D1A9B}"/>
              </a:ext>
            </a:extLst>
          </p:cNvPr>
          <p:cNvSpPr/>
          <p:nvPr/>
        </p:nvSpPr>
        <p:spPr>
          <a:xfrm>
            <a:off x="6277214" y="4984592"/>
            <a:ext cx="5460734"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2" name="Rectangle 11">
            <a:extLst>
              <a:ext uri="{FF2B5EF4-FFF2-40B4-BE49-F238E27FC236}">
                <a16:creationId xmlns:a16="http://schemas.microsoft.com/office/drawing/2014/main" id="{5F6770D3-10D8-70E9-60D6-2DCB08B7185E}"/>
              </a:ext>
            </a:extLst>
          </p:cNvPr>
          <p:cNvSpPr/>
          <p:nvPr/>
        </p:nvSpPr>
        <p:spPr>
          <a:xfrm>
            <a:off x="454052" y="4995743"/>
            <a:ext cx="5702690" cy="1374196"/>
          </a:xfrm>
          <a:prstGeom prst="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4" name="Rectangle 13">
            <a:extLst>
              <a:ext uri="{FF2B5EF4-FFF2-40B4-BE49-F238E27FC236}">
                <a16:creationId xmlns:a16="http://schemas.microsoft.com/office/drawing/2014/main" id="{AEBFD91B-F877-02AC-E698-8227BE9B22AA}"/>
              </a:ext>
            </a:extLst>
          </p:cNvPr>
          <p:cNvSpPr/>
          <p:nvPr/>
        </p:nvSpPr>
        <p:spPr>
          <a:xfrm rot="20071639">
            <a:off x="190750" y="1357783"/>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Creating 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Vector DB</a:t>
            </a:r>
          </a:p>
        </p:txBody>
      </p:sp>
      <p:sp>
        <p:nvSpPr>
          <p:cNvPr id="15" name="Rectangle 14">
            <a:extLst>
              <a:ext uri="{FF2B5EF4-FFF2-40B4-BE49-F238E27FC236}">
                <a16:creationId xmlns:a16="http://schemas.microsoft.com/office/drawing/2014/main" id="{B224310E-D219-E3D5-E3F6-2F6AC6FA40BE}"/>
              </a:ext>
            </a:extLst>
          </p:cNvPr>
          <p:cNvSpPr/>
          <p:nvPr/>
        </p:nvSpPr>
        <p:spPr>
          <a:xfrm rot="2103916">
            <a:off x="11153882" y="1306206"/>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At inference</a:t>
            </a:r>
          </a:p>
        </p:txBody>
      </p:sp>
      <p:sp>
        <p:nvSpPr>
          <p:cNvPr id="16" name="Rectangle 15">
            <a:extLst>
              <a:ext uri="{FF2B5EF4-FFF2-40B4-BE49-F238E27FC236}">
                <a16:creationId xmlns:a16="http://schemas.microsoft.com/office/drawing/2014/main" id="{40983F46-34B3-4EC2-C404-99654464A7F0}"/>
              </a:ext>
            </a:extLst>
          </p:cNvPr>
          <p:cNvSpPr/>
          <p:nvPr/>
        </p:nvSpPr>
        <p:spPr>
          <a:xfrm rot="20071639">
            <a:off x="338225" y="4805290"/>
            <a:ext cx="986361" cy="608563"/>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Why embedding works?</a:t>
            </a:r>
          </a:p>
        </p:txBody>
      </p:sp>
      <p:sp>
        <p:nvSpPr>
          <p:cNvPr id="17" name="Rectangle 16">
            <a:extLst>
              <a:ext uri="{FF2B5EF4-FFF2-40B4-BE49-F238E27FC236}">
                <a16:creationId xmlns:a16="http://schemas.microsoft.com/office/drawing/2014/main" id="{63AA8072-D424-C643-C53B-DA50325AF4B0}"/>
              </a:ext>
            </a:extLst>
          </p:cNvPr>
          <p:cNvSpPr/>
          <p:nvPr/>
        </p:nvSpPr>
        <p:spPr>
          <a:xfrm rot="2103916">
            <a:off x="11153882" y="4838590"/>
            <a:ext cx="986361" cy="463624"/>
          </a:xfrm>
          <a:prstGeom prst="rect">
            <a:avLst/>
          </a:prstGeom>
          <a:solidFill>
            <a:srgbClr val="4D143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Work Sans" pitchFamily="2" charset="77"/>
              </a:rPr>
              <a:t>Important Note</a:t>
            </a:r>
          </a:p>
        </p:txBody>
      </p:sp>
      <p:sp>
        <p:nvSpPr>
          <p:cNvPr id="18" name="TextBox 17">
            <a:extLst>
              <a:ext uri="{FF2B5EF4-FFF2-40B4-BE49-F238E27FC236}">
                <a16:creationId xmlns:a16="http://schemas.microsoft.com/office/drawing/2014/main" id="{6E8A46EA-675C-1532-5536-F75BE67E4243}"/>
              </a:ext>
            </a:extLst>
          </p:cNvPr>
          <p:cNvSpPr txBox="1"/>
          <p:nvPr/>
        </p:nvSpPr>
        <p:spPr>
          <a:xfrm>
            <a:off x="3306205" y="3724904"/>
            <a:ext cx="2965876"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A </a:t>
            </a:r>
            <a:r>
              <a:rPr kumimoji="0" lang="en-US" sz="1000" b="1" i="1" u="none" strike="noStrike" kern="1200" cap="none" spc="0" normalizeH="0" baseline="0" noProof="0" dirty="0">
                <a:ln>
                  <a:noFill/>
                </a:ln>
                <a:solidFill>
                  <a:prstClr val="black"/>
                </a:solidFill>
                <a:effectLst/>
                <a:uLnTx/>
                <a:uFillTx/>
                <a:latin typeface="Work Sans" pitchFamily="2" charset="77"/>
              </a:rPr>
              <a:t>vector database </a:t>
            </a:r>
            <a:r>
              <a:rPr kumimoji="0" lang="en-US" sz="1000" b="0" i="1" u="none" strike="noStrike" kern="1200" cap="none" spc="0" normalizeH="0" baseline="0" noProof="0" dirty="0">
                <a:ln>
                  <a:noFill/>
                </a:ln>
                <a:solidFill>
                  <a:prstClr val="black"/>
                </a:solidFill>
                <a:effectLst/>
                <a:uLnTx/>
                <a:uFillTx/>
                <a:latin typeface="Work Sans" pitchFamily="2" charset="77"/>
              </a:rPr>
              <a:t>stores unstructured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rPr>
              <a:t>in the form of vector embeddings</a:t>
            </a:r>
          </a:p>
        </p:txBody>
      </p:sp>
      <p:sp>
        <p:nvSpPr>
          <p:cNvPr id="3" name="TextBox 2">
            <a:extLst>
              <a:ext uri="{FF2B5EF4-FFF2-40B4-BE49-F238E27FC236}">
                <a16:creationId xmlns:a16="http://schemas.microsoft.com/office/drawing/2014/main" id="{A43B2EFC-6E3B-9B0D-F4FA-435F54592F4B}"/>
              </a:ext>
            </a:extLst>
          </p:cNvPr>
          <p:cNvSpPr txBox="1"/>
          <p:nvPr/>
        </p:nvSpPr>
        <p:spPr>
          <a:xfrm>
            <a:off x="10500323" y="6522758"/>
            <a:ext cx="91242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rPr>
              <a:t>Images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7"/>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11" name="pasted-movie.png" descr="pasted-movie.png">
            <a:extLst>
              <a:ext uri="{FF2B5EF4-FFF2-40B4-BE49-F238E27FC236}">
                <a16:creationId xmlns:a16="http://schemas.microsoft.com/office/drawing/2014/main" id="{23976516-9599-2E74-0297-83CA2DBDCD24}"/>
              </a:ext>
            </a:extLst>
          </p:cNvPr>
          <p:cNvPicPr>
            <a:picLocks noChangeAspect="1"/>
          </p:cNvPicPr>
          <p:nvPr/>
        </p:nvPicPr>
        <p:blipFill>
          <a:blip r:embed="rId8"/>
          <a:srcRect r="83605"/>
          <a:stretch>
            <a:fillRect/>
          </a:stretch>
        </p:blipFill>
        <p:spPr>
          <a:xfrm>
            <a:off x="11771332" y="122773"/>
            <a:ext cx="262547" cy="318005"/>
          </a:xfrm>
          <a:prstGeom prst="rect">
            <a:avLst/>
          </a:prstGeom>
          <a:ln w="3175">
            <a:miter lim="400000"/>
          </a:ln>
        </p:spPr>
      </p:pic>
      <p:sp>
        <p:nvSpPr>
          <p:cNvPr id="20" name="TextBox 19">
            <a:extLst>
              <a:ext uri="{FF2B5EF4-FFF2-40B4-BE49-F238E27FC236}">
                <a16:creationId xmlns:a16="http://schemas.microsoft.com/office/drawing/2014/main" id="{C74AEC87-282A-E552-E7E5-7BF46D8E65D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Backbone of RAG: Vector Databases</a:t>
            </a:r>
            <a:endParaRPr lang="en-US" sz="2400" dirty="0">
              <a:latin typeface="Work Sans" pitchFamily="2" charset="77"/>
              <a:sym typeface="LabGrotesque-Black"/>
            </a:endParaRPr>
          </a:p>
        </p:txBody>
      </p:sp>
    </p:spTree>
    <p:extLst>
      <p:ext uri="{BB962C8B-B14F-4D97-AF65-F5344CB8AC3E}">
        <p14:creationId xmlns:p14="http://schemas.microsoft.com/office/powerpoint/2010/main" val="133413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0" grpId="0" animBg="1"/>
      <p:bldP spid="12" grpId="0" animBg="1"/>
      <p:bldP spid="14" grpId="0" animBg="1"/>
      <p:bldP spid="15" grpId="0" animBg="1"/>
      <p:bldP spid="16" grpId="0" animBg="1"/>
      <p:bldP spid="17"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B6EF-CA4B-F3F5-AB53-5176D27BC68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09AC22-F46D-8E09-F28F-DC8293AABF60}"/>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LCM vs.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60C7E845-FCE4-A26F-A489-529AA244BC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734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2E4AE-AC79-4DCB-6686-775469B561E1}"/>
            </a:ext>
          </a:extLst>
        </p:cNvPr>
        <p:cNvGrpSpPr/>
        <p:nvPr/>
      </p:nvGrpSpPr>
      <p:grpSpPr>
        <a:xfrm>
          <a:off x="0" y="0"/>
          <a:ext cx="0" cy="0"/>
          <a:chOff x="0" y="0"/>
          <a:chExt cx="0" cy="0"/>
        </a:xfrm>
      </p:grpSpPr>
      <p:pic>
        <p:nvPicPr>
          <p:cNvPr id="4" name="Picture 2" descr="Context size comparison between different models">
            <a:extLst>
              <a:ext uri="{FF2B5EF4-FFF2-40B4-BE49-F238E27FC236}">
                <a16:creationId xmlns:a16="http://schemas.microsoft.com/office/drawing/2014/main" id="{AC641650-F68F-6D5C-4E7C-9396A92A1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0" y="1438038"/>
            <a:ext cx="9160030" cy="48400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666E1A9-BFCF-0FFB-EF75-551DD75C13C5}"/>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sp>
        <p:nvSpPr>
          <p:cNvPr id="6" name="Rectangular Callout 5">
            <a:extLst>
              <a:ext uri="{FF2B5EF4-FFF2-40B4-BE49-F238E27FC236}">
                <a16:creationId xmlns:a16="http://schemas.microsoft.com/office/drawing/2014/main" id="{022F3F14-21E7-1538-5DAC-18F8C3003D1F}"/>
              </a:ext>
            </a:extLst>
          </p:cNvPr>
          <p:cNvSpPr/>
          <p:nvPr/>
        </p:nvSpPr>
        <p:spPr>
          <a:xfrm>
            <a:off x="9682190" y="3858051"/>
            <a:ext cx="1471363" cy="429653"/>
          </a:xfrm>
          <a:prstGeom prst="wedgeRectCallout">
            <a:avLst>
              <a:gd name="adj1" fmla="val -70362"/>
              <a:gd name="adj2" fmla="val 56778"/>
            </a:avLst>
          </a:prstGeom>
          <a:solidFill>
            <a:schemeClr val="accent1">
              <a:lumMod val="25000"/>
              <a:lumOff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Work Sans" pitchFamily="2" charset="77"/>
                <a:ea typeface="メイリオ"/>
              </a:rPr>
              <a:t>Large Context Model</a:t>
            </a:r>
          </a:p>
        </p:txBody>
      </p:sp>
      <p:pic>
        <p:nvPicPr>
          <p:cNvPr id="3" name="pasted-movie.png" descr="pasted-movie.png">
            <a:extLst>
              <a:ext uri="{FF2B5EF4-FFF2-40B4-BE49-F238E27FC236}">
                <a16:creationId xmlns:a16="http://schemas.microsoft.com/office/drawing/2014/main" id="{37E468E7-5087-C117-6848-3FC09EBAC620}"/>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AA843F9E-39D5-B0C2-FBB5-AC4156BD80A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3951528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A9A5-49E4-BD85-26DC-9A2B34094E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B8870FE-CC03-0F46-1149-875FE1F898ED}"/>
              </a:ext>
            </a:extLst>
          </p:cNvPr>
          <p:cNvSpPr txBox="1"/>
          <p:nvPr/>
        </p:nvSpPr>
        <p:spPr>
          <a:xfrm>
            <a:off x="304802" y="1271750"/>
            <a:ext cx="11430882" cy="4678204"/>
          </a:xfrm>
          <a:prstGeom prst="rect">
            <a:avLst/>
          </a:prstGeom>
          <a:noFill/>
        </p:spPr>
        <p:txBody>
          <a:bodyPr wrap="square" rtlCol="0">
            <a:spAutoFit/>
          </a:bodyPr>
          <a:lstStyle/>
          <a:p>
            <a:pPr marL="285750" lvl="0" indent="-285750" defTabSz="914400">
              <a:spcBef>
                <a:spcPts val="1800"/>
              </a:spcBef>
              <a:buFont typeface="Arial" panose="020B0604020202020204" pitchFamily="34" charset="0"/>
              <a:buChar char="•"/>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Cost:</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Large Context Models (L</a:t>
            </a:r>
            <a:r>
              <a:rPr lang="en-IN" sz="1600" dirty="0">
                <a:solidFill>
                  <a:srgbClr val="00B050"/>
                </a:solidFill>
                <a:latin typeface="Work Sans" pitchFamily="2" charset="77"/>
                <a:ea typeface="メイリオ"/>
              </a:rPr>
              <a:t>RAG wins</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CMs) like Gemini 1.5 are expensive per token, making RAG models more cost-effective for most use cases.</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Latency: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take longer to process longer contexts. RAG models can achieve lower latency with smaller contexts.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Context Learning:</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excel at complex reasoning and learning from long contexts, demonstrated by reasoning about Apollo 11 transcripts and learning new skills. </a:t>
            </a:r>
            <a:r>
              <a:rPr kumimoji="0" lang="en-IN" sz="1600" b="0" i="0" u="none" strike="noStrike" kern="1200" cap="none" spc="0" normalizeH="0" baseline="0" noProof="0" dirty="0">
                <a:ln>
                  <a:noFill/>
                </a:ln>
                <a:solidFill>
                  <a:srgbClr val="FF0000"/>
                </a:solidFill>
                <a:effectLst/>
                <a:uLnTx/>
                <a:uFillTx/>
                <a:latin typeface="Work Sans" pitchFamily="2" charset="77"/>
                <a:ea typeface="メイリオ"/>
              </a:rPr>
              <a:t>LCMs win!</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Long Context Recall:</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LCMs may struggle with recalling information in the middle of long contexts. RAG models can curate relevant content before feeding it to the LLM.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0" i="0" u="none" strike="noStrike" kern="1200" cap="none" spc="0" normalizeH="0" baseline="0" noProof="0" dirty="0">
              <a:ln>
                <a:noFill/>
              </a:ln>
              <a:solidFill>
                <a:srgbClr val="1F1F1F"/>
              </a:solidFill>
              <a:effectLst/>
              <a:highlight>
                <a:srgbClr val="00FF00"/>
              </a:highlight>
              <a:uLnTx/>
              <a:uFillTx/>
              <a:latin typeface="Work Sans" pitchFamily="2" charset="77"/>
              <a:ea typeface="メイリオ"/>
            </a:endParaRP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Flexibility &amp; Customization:</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offer more control over data sources and retrieval strategies, making them more customizable. LCMs are a faster solution but less flexible.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IN" sz="1600" b="1"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Security &amp; Data Privacy:</a:t>
            </a:r>
            <a:r>
              <a:rPr kumimoji="0" lang="en-IN" sz="1600" b="0" i="0" u="none" strike="noStrike" kern="1200" cap="none" spc="0" normalizeH="0" baseline="0" noProof="0" dirty="0">
                <a:ln>
                  <a:noFill/>
                </a:ln>
                <a:solidFill>
                  <a:srgbClr val="1F1F1F"/>
                </a:solidFill>
                <a:effectLst/>
                <a:highlight>
                  <a:srgbClr val="FFFFFF"/>
                </a:highlight>
                <a:uLnTx/>
                <a:uFillTx/>
                <a:latin typeface="Work Sans" pitchFamily="2" charset="77"/>
                <a:ea typeface="メイリオ"/>
              </a:rPr>
              <a:t> RAG models provide more control over data privacy, especially for self-hosted deployments. LCMs rely on an external provider's security measures. </a:t>
            </a:r>
            <a:r>
              <a:rPr kumimoji="0" lang="en-IN" sz="1600" b="0" i="0" u="none" strike="noStrike" kern="1200" cap="none" spc="0" normalizeH="0" baseline="0" noProof="0" dirty="0">
                <a:ln>
                  <a:noFill/>
                </a:ln>
                <a:solidFill>
                  <a:srgbClr val="00B050"/>
                </a:solidFill>
                <a:effectLst/>
                <a:uLnTx/>
                <a:uFillTx/>
                <a:latin typeface="Work Sans" pitchFamily="2" charset="77"/>
                <a:ea typeface="メイリオ"/>
              </a:rPr>
              <a:t>RAG wins!</a:t>
            </a:r>
            <a:endParaRPr kumimoji="0" lang="en-IN" sz="1600" b="1" i="1" u="none" strike="noStrike" kern="1200" cap="none" spc="0" normalizeH="0" baseline="0" noProof="0" dirty="0">
              <a:ln>
                <a:noFill/>
              </a:ln>
              <a:solidFill>
                <a:srgbClr val="1F1F1F"/>
              </a:solidFill>
              <a:effectLst/>
              <a:uLnTx/>
              <a:uFillTx/>
              <a:latin typeface="Work Sans" pitchFamily="2" charset="77"/>
              <a:ea typeface="メイリオ"/>
            </a:endParaRPr>
          </a:p>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IN" sz="1600" b="1" i="1" u="none" strike="noStrike" kern="1200" cap="none" spc="0" normalizeH="0" baseline="0" noProof="0" dirty="0">
                <a:ln>
                  <a:noFill/>
                </a:ln>
                <a:solidFill>
                  <a:srgbClr val="1F1F1F"/>
                </a:solidFill>
                <a:effectLst/>
                <a:uLnTx/>
                <a:uFillTx/>
                <a:latin typeface="Work Sans" pitchFamily="2" charset="77"/>
                <a:ea typeface="メイリオ"/>
              </a:rPr>
              <a:t>Conclusion: RAG is here to stay!</a:t>
            </a:r>
          </a:p>
        </p:txBody>
      </p:sp>
      <p:sp>
        <p:nvSpPr>
          <p:cNvPr id="7" name="TextBox 6">
            <a:extLst>
              <a:ext uri="{FF2B5EF4-FFF2-40B4-BE49-F238E27FC236}">
                <a16:creationId xmlns:a16="http://schemas.microsoft.com/office/drawing/2014/main" id="{6249160E-20C8-AE6E-9864-6CEAA7116292}"/>
              </a:ext>
            </a:extLst>
          </p:cNvPr>
          <p:cNvSpPr txBox="1"/>
          <p:nvPr/>
        </p:nvSpPr>
        <p:spPr>
          <a:xfrm>
            <a:off x="10316510" y="6196613"/>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hlinkClick r:id="rId3"/>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4" name="pasted-movie.png" descr="pasted-movie.png">
            <a:extLst>
              <a:ext uri="{FF2B5EF4-FFF2-40B4-BE49-F238E27FC236}">
                <a16:creationId xmlns:a16="http://schemas.microsoft.com/office/drawing/2014/main" id="{6BE5CCB0-B753-4CAA-7F84-D44579E7083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F7B3F608-112C-DB36-D527-D2DB605F25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Increased Context Length – RAG still relevant?</a:t>
            </a:r>
            <a:endParaRPr lang="en-US" sz="2400" dirty="0">
              <a:latin typeface="Work Sans" pitchFamily="2" charset="77"/>
              <a:sym typeface="LabGrotesque-Black"/>
            </a:endParaRPr>
          </a:p>
        </p:txBody>
      </p:sp>
    </p:spTree>
    <p:extLst>
      <p:ext uri="{BB962C8B-B14F-4D97-AF65-F5344CB8AC3E}">
        <p14:creationId xmlns:p14="http://schemas.microsoft.com/office/powerpoint/2010/main" val="25715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B1629-9A05-58ED-E158-BBD42A7408C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CB82943-8913-8FCE-F8EF-E4990A857D3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Im</a:t>
            </a:r>
            <a:r>
              <a:rPr lang="en-US" sz="3600" b="1" kern="0" dirty="0">
                <a:solidFill>
                  <a:schemeClr val="tx1">
                    <a:lumMod val="85000"/>
                    <a:lumOff val="15000"/>
                  </a:schemeClr>
                </a:solidFill>
                <a:latin typeface="Poppins"/>
                <a:cs typeface="Poppins"/>
                <a:sym typeface="Poppins"/>
              </a:rPr>
              <a:t>proving RAG Systems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5DF1E466-3D00-CC55-3A00-A38B67FB42E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988404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 to caption">
            <a:extLst>
              <a:ext uri="{FF2B5EF4-FFF2-40B4-BE49-F238E27FC236}">
                <a16:creationId xmlns:a16="http://schemas.microsoft.com/office/drawing/2014/main" id="{0429797E-9D4D-7989-79E9-67D0A7F8E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73" y="1439850"/>
            <a:ext cx="11083636" cy="40712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ular Callout 2">
            <a:extLst>
              <a:ext uri="{FF2B5EF4-FFF2-40B4-BE49-F238E27FC236}">
                <a16:creationId xmlns:a16="http://schemas.microsoft.com/office/drawing/2014/main" id="{417003CF-A9C1-EB9E-29C2-A75332B419E4}"/>
              </a:ext>
            </a:extLst>
          </p:cNvPr>
          <p:cNvSpPr/>
          <p:nvPr/>
        </p:nvSpPr>
        <p:spPr>
          <a:xfrm>
            <a:off x="4767157" y="1080798"/>
            <a:ext cx="2057847" cy="418447"/>
          </a:xfrm>
          <a:prstGeom prst="wedgeRectCallout">
            <a:avLst>
              <a:gd name="adj1" fmla="val 818"/>
              <a:gd name="adj2" fmla="val 72888"/>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Question is related to content, but there’s no information to answer</a:t>
            </a:r>
          </a:p>
        </p:txBody>
      </p:sp>
      <p:sp>
        <p:nvSpPr>
          <p:cNvPr id="4" name="Rectangular Callout 3">
            <a:extLst>
              <a:ext uri="{FF2B5EF4-FFF2-40B4-BE49-F238E27FC236}">
                <a16:creationId xmlns:a16="http://schemas.microsoft.com/office/drawing/2014/main" id="{A50C874A-493E-1E9B-CA81-B93BAB267C97}"/>
              </a:ext>
            </a:extLst>
          </p:cNvPr>
          <p:cNvSpPr/>
          <p:nvPr/>
        </p:nvSpPr>
        <p:spPr>
          <a:xfrm>
            <a:off x="4090001" y="5476538"/>
            <a:ext cx="2057847" cy="418447"/>
          </a:xfrm>
          <a:prstGeom prst="wedgeRectCallout">
            <a:avLst>
              <a:gd name="adj1" fmla="val 9980"/>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is available in document, but did not rank within the top K</a:t>
            </a:r>
          </a:p>
        </p:txBody>
      </p:sp>
      <p:sp>
        <p:nvSpPr>
          <p:cNvPr id="5" name="Rectangular Callout 4">
            <a:extLst>
              <a:ext uri="{FF2B5EF4-FFF2-40B4-BE49-F238E27FC236}">
                <a16:creationId xmlns:a16="http://schemas.microsoft.com/office/drawing/2014/main" id="{6F54C702-6EA1-6BAE-0150-912D6ADD3DF3}"/>
              </a:ext>
            </a:extLst>
          </p:cNvPr>
          <p:cNvSpPr/>
          <p:nvPr/>
        </p:nvSpPr>
        <p:spPr>
          <a:xfrm>
            <a:off x="6296714" y="5496652"/>
            <a:ext cx="1870770" cy="530042"/>
          </a:xfrm>
          <a:prstGeom prst="wedgeRectCallout">
            <a:avLst>
              <a:gd name="adj1" fmla="val 26929"/>
              <a:gd name="adj2" fmla="val -757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Relevant documents with answer were retrieved, but didn’t make it to context</a:t>
            </a:r>
          </a:p>
        </p:txBody>
      </p:sp>
      <p:sp>
        <p:nvSpPr>
          <p:cNvPr id="7" name="Rectangular Callout 6">
            <a:extLst>
              <a:ext uri="{FF2B5EF4-FFF2-40B4-BE49-F238E27FC236}">
                <a16:creationId xmlns:a16="http://schemas.microsoft.com/office/drawing/2014/main" id="{02E8D1C1-4CC8-4B57-1C55-3268F9769473}"/>
              </a:ext>
            </a:extLst>
          </p:cNvPr>
          <p:cNvSpPr/>
          <p:nvPr/>
        </p:nvSpPr>
        <p:spPr>
          <a:xfrm>
            <a:off x="11115242" y="4216178"/>
            <a:ext cx="1054763" cy="530042"/>
          </a:xfrm>
          <a:prstGeom prst="wedgeRectCallout">
            <a:avLst>
              <a:gd name="adj1" fmla="val -63151"/>
              <a:gd name="adj2" fmla="val 1490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didn’t extract answer from context</a:t>
            </a:r>
          </a:p>
        </p:txBody>
      </p:sp>
      <p:sp>
        <p:nvSpPr>
          <p:cNvPr id="8" name="Rectangular Callout 7">
            <a:extLst>
              <a:ext uri="{FF2B5EF4-FFF2-40B4-BE49-F238E27FC236}">
                <a16:creationId xmlns:a16="http://schemas.microsoft.com/office/drawing/2014/main" id="{AC2137B4-E707-94DE-2427-B927C1119672}"/>
              </a:ext>
            </a:extLst>
          </p:cNvPr>
          <p:cNvSpPr/>
          <p:nvPr/>
        </p:nvSpPr>
        <p:spPr>
          <a:xfrm>
            <a:off x="8212654" y="5501086"/>
            <a:ext cx="1054763" cy="530042"/>
          </a:xfrm>
          <a:prstGeom prst="wedgeRectCallout">
            <a:avLst>
              <a:gd name="adj1" fmla="val -2377"/>
              <a:gd name="adj2" fmla="val -61569"/>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ignored instruction regarding format</a:t>
            </a:r>
          </a:p>
        </p:txBody>
      </p:sp>
      <p:sp>
        <p:nvSpPr>
          <p:cNvPr id="9" name="Rectangular Callout 8">
            <a:extLst>
              <a:ext uri="{FF2B5EF4-FFF2-40B4-BE49-F238E27FC236}">
                <a16:creationId xmlns:a16="http://schemas.microsoft.com/office/drawing/2014/main" id="{6C78612B-BF21-BF82-28B8-66073655C9D5}"/>
              </a:ext>
            </a:extLst>
          </p:cNvPr>
          <p:cNvSpPr/>
          <p:nvPr/>
        </p:nvSpPr>
        <p:spPr>
          <a:xfrm>
            <a:off x="10991711" y="2305178"/>
            <a:ext cx="1160239" cy="530042"/>
          </a:xfrm>
          <a:prstGeom prst="wedgeRectCallout">
            <a:avLst>
              <a:gd name="adj1" fmla="val -24720"/>
              <a:gd name="adj2" fmla="val 73597"/>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Answer returned is too specific, or too vague</a:t>
            </a:r>
          </a:p>
        </p:txBody>
      </p:sp>
      <p:sp>
        <p:nvSpPr>
          <p:cNvPr id="10" name="Rectangular Callout 9">
            <a:extLst>
              <a:ext uri="{FF2B5EF4-FFF2-40B4-BE49-F238E27FC236}">
                <a16:creationId xmlns:a16="http://schemas.microsoft.com/office/drawing/2014/main" id="{46FF59B2-7E77-9D63-0585-082BB1C34EA4}"/>
              </a:ext>
            </a:extLst>
          </p:cNvPr>
          <p:cNvSpPr/>
          <p:nvPr/>
        </p:nvSpPr>
        <p:spPr>
          <a:xfrm>
            <a:off x="10017847" y="5517421"/>
            <a:ext cx="1698706" cy="530042"/>
          </a:xfrm>
          <a:prstGeom prst="wedgeRectCallout">
            <a:avLst>
              <a:gd name="adj1" fmla="val -34347"/>
              <a:gd name="adj2" fmla="val -70462"/>
            </a:avLst>
          </a:prstGeom>
          <a:noFill/>
          <a:ln w="952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Work Sans" pitchFamily="2" charset="77"/>
              </a:rPr>
              <a:t>LLM returns incomplete answers, though information is in context</a:t>
            </a:r>
          </a:p>
        </p:txBody>
      </p:sp>
      <p:sp>
        <p:nvSpPr>
          <p:cNvPr id="11" name="TextBox 10">
            <a:extLst>
              <a:ext uri="{FF2B5EF4-FFF2-40B4-BE49-F238E27FC236}">
                <a16:creationId xmlns:a16="http://schemas.microsoft.com/office/drawing/2014/main" id="{D1BA5E03-B65F-BEC6-96D3-14B271A2DC7C}"/>
              </a:ext>
            </a:extLst>
          </p:cNvPr>
          <p:cNvSpPr txBox="1"/>
          <p:nvPr/>
        </p:nvSpPr>
        <p:spPr>
          <a:xfrm>
            <a:off x="484537" y="6452315"/>
            <a:ext cx="3669594" cy="215444"/>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Source: Seven Failure Points When Engineering a RAG System (</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hlinkClick r:id="rId4"/>
              </a:rPr>
              <a:t>arXiv</a:t>
            </a: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Poppins" pitchFamily="2" charset="77"/>
              </a:rPr>
              <a:t>)</a:t>
            </a:r>
          </a:p>
        </p:txBody>
      </p:sp>
      <p:sp>
        <p:nvSpPr>
          <p:cNvPr id="12" name="Rectangle 11">
            <a:extLst>
              <a:ext uri="{FF2B5EF4-FFF2-40B4-BE49-F238E27FC236}">
                <a16:creationId xmlns:a16="http://schemas.microsoft.com/office/drawing/2014/main" id="{1318B5B3-B074-F492-A60D-4890D2B030EA}"/>
              </a:ext>
            </a:extLst>
          </p:cNvPr>
          <p:cNvSpPr/>
          <p:nvPr/>
        </p:nvSpPr>
        <p:spPr>
          <a:xfrm>
            <a:off x="7051248" y="1442920"/>
            <a:ext cx="3846137" cy="1401727"/>
          </a:xfrm>
          <a:prstGeom prst="rect">
            <a:avLst/>
          </a:prstGeom>
          <a:noFill/>
          <a:ln w="635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6" name="TextBox 5">
            <a:extLst>
              <a:ext uri="{FF2B5EF4-FFF2-40B4-BE49-F238E27FC236}">
                <a16:creationId xmlns:a16="http://schemas.microsoft.com/office/drawing/2014/main" id="{F7DAFF78-49C3-09CE-4CF9-F7A364B953B8}"/>
              </a:ext>
            </a:extLst>
          </p:cNvPr>
          <p:cNvSpPr txBox="1"/>
          <p:nvPr/>
        </p:nvSpPr>
        <p:spPr>
          <a:xfrm>
            <a:off x="4356467" y="1166910"/>
            <a:ext cx="450764"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1</a:t>
            </a:r>
          </a:p>
        </p:txBody>
      </p:sp>
      <p:sp>
        <p:nvSpPr>
          <p:cNvPr id="13" name="TextBox 12">
            <a:extLst>
              <a:ext uri="{FF2B5EF4-FFF2-40B4-BE49-F238E27FC236}">
                <a16:creationId xmlns:a16="http://schemas.microsoft.com/office/drawing/2014/main" id="{210AB36D-5622-317E-BF9D-3B0AF5F4167D}"/>
              </a:ext>
            </a:extLst>
          </p:cNvPr>
          <p:cNvSpPr txBox="1"/>
          <p:nvPr/>
        </p:nvSpPr>
        <p:spPr>
          <a:xfrm>
            <a:off x="3692145" y="5572552"/>
            <a:ext cx="461986"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2</a:t>
            </a:r>
          </a:p>
        </p:txBody>
      </p:sp>
      <p:sp>
        <p:nvSpPr>
          <p:cNvPr id="14" name="TextBox 13">
            <a:extLst>
              <a:ext uri="{FF2B5EF4-FFF2-40B4-BE49-F238E27FC236}">
                <a16:creationId xmlns:a16="http://schemas.microsoft.com/office/drawing/2014/main" id="{7BE137C3-259C-DCE6-6462-1E77230F27F4}"/>
              </a:ext>
            </a:extLst>
          </p:cNvPr>
          <p:cNvSpPr txBox="1"/>
          <p:nvPr/>
        </p:nvSpPr>
        <p:spPr>
          <a:xfrm>
            <a:off x="6421812" y="524746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3</a:t>
            </a:r>
          </a:p>
        </p:txBody>
      </p:sp>
      <p:sp>
        <p:nvSpPr>
          <p:cNvPr id="15" name="TextBox 14">
            <a:extLst>
              <a:ext uri="{FF2B5EF4-FFF2-40B4-BE49-F238E27FC236}">
                <a16:creationId xmlns:a16="http://schemas.microsoft.com/office/drawing/2014/main" id="{453F29FB-1DBB-4A66-C6EA-ED4A5839B43D}"/>
              </a:ext>
            </a:extLst>
          </p:cNvPr>
          <p:cNvSpPr txBox="1"/>
          <p:nvPr/>
        </p:nvSpPr>
        <p:spPr>
          <a:xfrm>
            <a:off x="11417241" y="3956597"/>
            <a:ext cx="4683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4</a:t>
            </a:r>
          </a:p>
        </p:txBody>
      </p:sp>
      <p:sp>
        <p:nvSpPr>
          <p:cNvPr id="16" name="TextBox 15">
            <a:extLst>
              <a:ext uri="{FF2B5EF4-FFF2-40B4-BE49-F238E27FC236}">
                <a16:creationId xmlns:a16="http://schemas.microsoft.com/office/drawing/2014/main" id="{E5FCFC6B-4158-BCAF-A8A3-F58FF6BA9C02}"/>
              </a:ext>
            </a:extLst>
          </p:cNvPr>
          <p:cNvSpPr txBox="1"/>
          <p:nvPr/>
        </p:nvSpPr>
        <p:spPr>
          <a:xfrm>
            <a:off x="9220264" y="5370576"/>
            <a:ext cx="460382"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5</a:t>
            </a:r>
          </a:p>
        </p:txBody>
      </p:sp>
      <p:sp>
        <p:nvSpPr>
          <p:cNvPr id="17" name="TextBox 16">
            <a:extLst>
              <a:ext uri="{FF2B5EF4-FFF2-40B4-BE49-F238E27FC236}">
                <a16:creationId xmlns:a16="http://schemas.microsoft.com/office/drawing/2014/main" id="{9CFCD81C-3558-8494-1C77-C11D1E12BB7B}"/>
              </a:ext>
            </a:extLst>
          </p:cNvPr>
          <p:cNvSpPr txBox="1"/>
          <p:nvPr/>
        </p:nvSpPr>
        <p:spPr>
          <a:xfrm>
            <a:off x="11447724" y="2015922"/>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6</a:t>
            </a:r>
          </a:p>
        </p:txBody>
      </p:sp>
      <p:sp>
        <p:nvSpPr>
          <p:cNvPr id="18" name="TextBox 17">
            <a:extLst>
              <a:ext uri="{FF2B5EF4-FFF2-40B4-BE49-F238E27FC236}">
                <a16:creationId xmlns:a16="http://schemas.microsoft.com/office/drawing/2014/main" id="{7E7BB32F-F021-7D1C-5EA1-F3B3F70AB6A0}"/>
              </a:ext>
            </a:extLst>
          </p:cNvPr>
          <p:cNvSpPr txBox="1"/>
          <p:nvPr/>
        </p:nvSpPr>
        <p:spPr>
          <a:xfrm>
            <a:off x="11346448" y="5271200"/>
            <a:ext cx="46358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Work Sans" pitchFamily="2" charset="77"/>
              </a:rPr>
              <a:t>FP 7</a:t>
            </a:r>
          </a:p>
        </p:txBody>
      </p:sp>
      <p:sp>
        <p:nvSpPr>
          <p:cNvPr id="21" name="TextBox 20">
            <a:extLst>
              <a:ext uri="{FF2B5EF4-FFF2-40B4-BE49-F238E27FC236}">
                <a16:creationId xmlns:a16="http://schemas.microsoft.com/office/drawing/2014/main" id="{5B6E586C-2FD3-30E0-0134-52E3F67218E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Key Failure Points of a RAG System</a:t>
            </a:r>
            <a:endParaRPr lang="en-US" sz="2400" dirty="0">
              <a:latin typeface="Work Sans" pitchFamily="2" charset="77"/>
              <a:sym typeface="LabGrotesque-Black"/>
            </a:endParaRPr>
          </a:p>
        </p:txBody>
      </p:sp>
      <p:pic>
        <p:nvPicPr>
          <p:cNvPr id="22" name="pasted-movie.png" descr="pasted-movie.png">
            <a:extLst>
              <a:ext uri="{FF2B5EF4-FFF2-40B4-BE49-F238E27FC236}">
                <a16:creationId xmlns:a16="http://schemas.microsoft.com/office/drawing/2014/main" id="{9CC52A84-03F9-51D1-E2EE-9E43553BA70E}"/>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344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8" grpId="0" animBg="1"/>
      <p:bldP spid="9" grpId="0" animBg="1"/>
      <p:bldP spid="10" grpId="0" animBg="1"/>
      <p:bldP spid="11" grpId="0"/>
      <p:bldP spid="12" grpId="0" animBg="1"/>
      <p:bldP spid="6" grpId="0"/>
      <p:bldP spid="13" grpId="0"/>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D1060-2DD0-387D-E46D-4E58FB9E4E55}"/>
            </a:ext>
          </a:extLst>
        </p:cNvPr>
        <p:cNvGrpSpPr/>
        <p:nvPr/>
      </p:nvGrpSpPr>
      <p:grpSpPr>
        <a:xfrm>
          <a:off x="0" y="0"/>
          <a:ext cx="0" cy="0"/>
          <a:chOff x="0" y="0"/>
          <a:chExt cx="0" cy="0"/>
        </a:xfrm>
      </p:grpSpPr>
      <p:pic>
        <p:nvPicPr>
          <p:cNvPr id="19" name="Picture 2" descr="rag_detail_v2">
            <a:extLst>
              <a:ext uri="{FF2B5EF4-FFF2-40B4-BE49-F238E27FC236}">
                <a16:creationId xmlns:a16="http://schemas.microsoft.com/office/drawing/2014/main" id="{B42AE274-3D12-3CC0-63B9-6D7DF8DB4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 t="1" b="1"/>
          <a:stretch/>
        </p:blipFill>
        <p:spPr bwMode="auto">
          <a:xfrm>
            <a:off x="749624" y="1059090"/>
            <a:ext cx="7210706" cy="545589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1404100-47DA-FB90-7196-DE0191F9D471}"/>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Sourced from LangChain AI’s GitHub Repo </a:t>
            </a:r>
            <a:r>
              <a:rPr kumimoji="0" lang="en-US" sz="900" b="0" i="1" u="none" strike="noStrike" kern="1200" cap="none" spc="0" normalizeH="0" baseline="0" noProof="0" dirty="0">
                <a:ln>
                  <a:noFill/>
                </a:ln>
                <a:solidFill>
                  <a:prstClr val="black"/>
                </a:solidFill>
                <a:effectLst/>
                <a:uLnTx/>
                <a:uFillTx/>
                <a:latin typeface="Work Sans" pitchFamily="2" charset="77"/>
                <a:hlinkClick r:id="rId4">
                  <a:extLst>
                    <a:ext uri="{A12FA001-AC4F-418D-AE19-62706E023703}">
                      <ahyp:hlinkClr xmlns:ahyp="http://schemas.microsoft.com/office/drawing/2018/hyperlinkcolor" val="tx"/>
                    </a:ext>
                  </a:extLst>
                </a:hlinkClick>
              </a:rPr>
              <a:t>here</a:t>
            </a:r>
            <a:endParaRPr kumimoji="0" lang="en-US" sz="900" b="0" i="1" u="none" strike="noStrike" kern="1200" cap="none" spc="0" normalizeH="0" baseline="0" noProof="0" dirty="0">
              <a:ln>
                <a:noFill/>
              </a:ln>
              <a:solidFill>
                <a:prstClr val="black"/>
              </a:solidFill>
              <a:effectLst/>
              <a:uLnTx/>
              <a:uFillTx/>
              <a:latin typeface="Work Sans" pitchFamily="2" charset="77"/>
            </a:endParaRPr>
          </a:p>
        </p:txBody>
      </p:sp>
      <p:sp>
        <p:nvSpPr>
          <p:cNvPr id="25" name="TextBox 24">
            <a:extLst>
              <a:ext uri="{FF2B5EF4-FFF2-40B4-BE49-F238E27FC236}">
                <a16:creationId xmlns:a16="http://schemas.microsoft.com/office/drawing/2014/main" id="{122000EF-EE0C-DA37-A165-47C93DA18271}"/>
              </a:ext>
            </a:extLst>
          </p:cNvPr>
          <p:cNvSpPr txBox="1"/>
          <p:nvPr/>
        </p:nvSpPr>
        <p:spPr>
          <a:xfrm>
            <a:off x="8534776" y="3140704"/>
            <a:ext cx="246458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Assuming prompts and choice of LLM are optimized for,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Work Sans" pitchFamily="2" charset="77"/>
              </a:rPr>
              <a:t>we’re optimizing for RAG!</a:t>
            </a:r>
          </a:p>
        </p:txBody>
      </p:sp>
      <p:sp>
        <p:nvSpPr>
          <p:cNvPr id="4" name="TextBox 3">
            <a:extLst>
              <a:ext uri="{FF2B5EF4-FFF2-40B4-BE49-F238E27FC236}">
                <a16:creationId xmlns:a16="http://schemas.microsoft.com/office/drawing/2014/main" id="{2253575B-F9F4-62CF-0E7A-2036483D7D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Methods to Improve RAG</a:t>
            </a:r>
            <a:endParaRPr lang="en-US" sz="2400" dirty="0">
              <a:latin typeface="Work Sans" pitchFamily="2" charset="77"/>
              <a:sym typeface="LabGrotesque-Black"/>
            </a:endParaRPr>
          </a:p>
        </p:txBody>
      </p:sp>
      <p:pic>
        <p:nvPicPr>
          <p:cNvPr id="5" name="pasted-movie.png" descr="pasted-movie.png">
            <a:extLst>
              <a:ext uri="{FF2B5EF4-FFF2-40B4-BE49-F238E27FC236}">
                <a16:creationId xmlns:a16="http://schemas.microsoft.com/office/drawing/2014/main" id="{E9F914DE-7FA8-6421-1294-0DE4EEDD4912}"/>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14861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7B9D-F3DA-0CC0-67D2-3831ACDB19C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D2C17E3-DF90-89F8-02FF-1DBBEB51BCE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Multimodal RAG</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F1F2622-1EBA-5045-63BA-33A8296647D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76738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605E1-FAFA-EE4E-7359-8461EA61EB7D}"/>
            </a:ext>
          </a:extLst>
        </p:cNvPr>
        <p:cNvGrpSpPr/>
        <p:nvPr/>
      </p:nvGrpSpPr>
      <p:grpSpPr>
        <a:xfrm>
          <a:off x="0" y="0"/>
          <a:ext cx="0" cy="0"/>
          <a:chOff x="0" y="0"/>
          <a:chExt cx="0" cy="0"/>
        </a:xfrm>
      </p:grpSpPr>
      <p:pic>
        <p:nvPicPr>
          <p:cNvPr id="4" name="pasted-movie.png" descr="pasted-movie.png">
            <a:extLst>
              <a:ext uri="{FF2B5EF4-FFF2-40B4-BE49-F238E27FC236}">
                <a16:creationId xmlns:a16="http://schemas.microsoft.com/office/drawing/2014/main" id="{1BF3DA65-5D3D-1BB2-3C93-2BDB3E70D9B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84A01E81-C921-FEAC-A5C0-B75AC1F5CEA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Multimodal RAG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Content Placeholder 4" descr="A diagram of a model&#10;&#10;AI-generated content may be incorrect.">
            <a:extLst>
              <a:ext uri="{FF2B5EF4-FFF2-40B4-BE49-F238E27FC236}">
                <a16:creationId xmlns:a16="http://schemas.microsoft.com/office/drawing/2014/main" id="{0B68D8A6-AA7F-1D1F-E499-75DFB81993AD}"/>
              </a:ext>
            </a:extLst>
          </p:cNvPr>
          <p:cNvPicPr>
            <a:picLocks noGrp="1" noChangeAspect="1"/>
          </p:cNvPicPr>
          <p:nvPr>
            <p:ph idx="1"/>
          </p:nvPr>
        </p:nvPicPr>
        <p:blipFill>
          <a:blip r:embed="rId4"/>
          <a:stretch>
            <a:fillRect/>
          </a:stretch>
        </p:blipFill>
        <p:spPr>
          <a:xfrm>
            <a:off x="294943" y="1386068"/>
            <a:ext cx="11717864" cy="4833619"/>
          </a:xfrm>
          <a:prstGeom prst="rect">
            <a:avLst/>
          </a:prstGeom>
        </p:spPr>
      </p:pic>
    </p:spTree>
    <p:extLst>
      <p:ext uri="{BB962C8B-B14F-4D97-AF65-F5344CB8AC3E}">
        <p14:creationId xmlns:p14="http://schemas.microsoft.com/office/powerpoint/2010/main" val="99007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77F38E0-E9CA-4C8B-5E23-F751E7769BD2}"/>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D86C796B-53DC-D87F-F68C-FEDAE26C4507}"/>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cs typeface="Poppins"/>
                <a:sym typeface="Poppins"/>
              </a:rPr>
              <a:t>Day 1: Primers on LLMs, </a:t>
            </a:r>
            <a:r>
              <a:rPr kumimoji="0" lang="en-US" sz="3600" b="1" i="0" u="none" strike="noStrike" kern="0" cap="none" spc="0" normalizeH="0" baseline="0" noProof="0" dirty="0" err="1">
                <a:ln>
                  <a:noFill/>
                </a:ln>
                <a:solidFill>
                  <a:srgbClr val="FFFFFF"/>
                </a:solidFill>
                <a:effectLst/>
                <a:uLnTx/>
                <a:uFillTx/>
                <a:latin typeface="Poppins"/>
                <a:cs typeface="Poppins"/>
                <a:sym typeface="Poppins"/>
              </a:rPr>
              <a:t>LangChain</a:t>
            </a:r>
            <a:r>
              <a:rPr kumimoji="0" lang="en-US" sz="3600" b="1" i="0" u="none" strike="noStrike" kern="0" cap="none" spc="0" normalizeH="0" baseline="0" noProof="0" dirty="0">
                <a:ln>
                  <a:noFill/>
                </a:ln>
                <a:solidFill>
                  <a:srgbClr val="FFFFFF"/>
                </a:solidFill>
                <a:effectLst/>
                <a:uLnTx/>
                <a:uFillTx/>
                <a:latin typeface="Poppins"/>
                <a:cs typeface="Poppins"/>
                <a:sym typeface="Poppins"/>
              </a:rPr>
              <a:t> and RAG</a:t>
            </a:r>
            <a:endParaRPr kumimoji="0" lang="en-US" sz="2000" b="0" i="0" u="none" strike="noStrike" kern="0" cap="none" spc="0" normalizeH="0" baseline="0" noProof="0" dirty="0">
              <a:ln>
                <a:noFill/>
              </a:ln>
              <a:solidFill>
                <a:srgbClr val="000000"/>
              </a:solidFill>
              <a:effectLst/>
              <a:uLnTx/>
              <a:uFillTx/>
              <a:latin typeface="LabGrotesque-Bold"/>
              <a:sym typeface="LabGrotesque-Bold"/>
            </a:endParaRPr>
          </a:p>
        </p:txBody>
      </p:sp>
      <p:sp>
        <p:nvSpPr>
          <p:cNvPr id="2" name="TextBox 1">
            <a:extLst>
              <a:ext uri="{FF2B5EF4-FFF2-40B4-BE49-F238E27FC236}">
                <a16:creationId xmlns:a16="http://schemas.microsoft.com/office/drawing/2014/main" id="{10337CC5-2B72-80A7-1A52-AFCF3F56D1EA}"/>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013CBBDC-70CC-7B4D-DF0A-DB16FBCBCD0E}"/>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9824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F4C87-DF9C-1EC8-6834-36D5F7EDF78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232F13-60B8-4162-949B-90191B408B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73A0B9D-D2BA-008C-78CC-33A1D26D846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74469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66404-3A13-A1C8-D4E8-10C1BB5B272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BF0A869-764F-F32C-D712-9907B1208E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B86FD7E-1F1B-1683-350F-3F722BBD863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71159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D3FB327A-EDE4-3138-3504-1CBBFBFDE825}"/>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7F5C9EBD-EFF8-E096-F494-B5DC0EDF4DB6}"/>
              </a:ext>
            </a:extLst>
          </p:cNvPr>
          <p:cNvSpPr txBox="1"/>
          <p:nvPr/>
        </p:nvSpPr>
        <p:spPr>
          <a:xfrm>
            <a:off x="701040" y="3429000"/>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2: Building Agents with LangGraph</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A5EC5713-81AC-49D6-1A4D-49E173A1F35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000854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0CBCF32C-2A85-123F-115F-0355EE2C9F99}"/>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4B0E1D3-B15E-9601-FE29-AF005B551C4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4</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Building Agents with LangGraph</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F637E488-C5AB-7389-1CE6-B4350579447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89575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19846-DBA8-9C3A-5733-711F24F44A79}"/>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81CF744-04D9-7E9F-061E-F8A146D02FAF}"/>
              </a:ext>
            </a:extLst>
          </p:cNvPr>
          <p:cNvSpPr txBox="1"/>
          <p:nvPr/>
        </p:nvSpPr>
        <p:spPr>
          <a:xfrm>
            <a:off x="304802" y="1092730"/>
            <a:ext cx="11218176"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endParaRPr kumimoji="0" lang="en-US" sz="1800" b="0" i="0" u="none" strike="noStrike" kern="1200" cap="none" spc="0" normalizeH="0" baseline="0" noProof="0" dirty="0">
              <a:ln>
                <a:noFill/>
              </a:ln>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6FBE01E4-2DF9-06E6-22B3-D8C14D9DB62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Why LLMs Alone Fall Short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81DDE0FD-52E3-D09B-9ACA-3ECCF4087FC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363573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38104-523C-FDA5-7C90-294050AE491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40671BD-2228-6996-7C2F-3A6EF565108C}"/>
              </a:ext>
            </a:extLst>
          </p:cNvPr>
          <p:cNvSpPr txBox="1"/>
          <p:nvPr/>
        </p:nvSpPr>
        <p:spPr>
          <a:xfrm>
            <a:off x="304802" y="1092730"/>
            <a:ext cx="11218176" cy="286232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Work Sans" pitchFamily="2" charset="77"/>
                <a:ea typeface="メイリオ"/>
              </a:rPr>
              <a:t>LLMs can think, but not act</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be able to to perform actions like making an API call</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LLMs are limited by what’s available in their training data</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extend knowledge through connection with external systems such as search tools</a:t>
            </a:r>
            <a:endParaRPr lang="en-US" dirty="0">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Work Sans" pitchFamily="2" charset="77"/>
                <a:ea typeface="メイリオ"/>
              </a:rPr>
              <a:t>There is a single inference basis the user query, and no continuous context management (i.e., chat history)</a:t>
            </a:r>
          </a:p>
          <a:p>
            <a:pPr marL="742950" lvl="1" indent="-285750">
              <a:buFont typeface="Arial" panose="020B0604020202020204" pitchFamily="34" charset="0"/>
              <a:buChar char="•"/>
              <a:defRPr/>
            </a:pPr>
            <a:r>
              <a:rPr lang="en-US" dirty="0">
                <a:solidFill>
                  <a:schemeClr val="accent3">
                    <a:lumMod val="75000"/>
                  </a:schemeClr>
                </a:solidFill>
                <a:latin typeface="Work Sans" pitchFamily="2" charset="77"/>
                <a:ea typeface="メイリオ"/>
              </a:rPr>
              <a:t>Need to have a managed session history, which allows for multi-turn conversations</a:t>
            </a:r>
            <a:endParaRPr kumimoji="0" lang="en-US" b="0" i="0" u="none" strike="noStrike" kern="1200" cap="none" spc="0" normalizeH="0" baseline="0" noProof="0" dirty="0">
              <a:ln>
                <a:noFill/>
              </a:ln>
              <a:solidFill>
                <a:schemeClr val="accent3">
                  <a:lumMod val="75000"/>
                </a:schemeClr>
              </a:solidFill>
              <a:effectLst/>
              <a:uLnTx/>
              <a:uFillTx/>
              <a:latin typeface="Work Sans" pitchFamily="2" charset="77"/>
              <a:ea typeface="メイリオ"/>
            </a:endParaRPr>
          </a:p>
          <a:p>
            <a:pPr marR="0" lvl="0" algn="l"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effectLst/>
              <a:uLnTx/>
              <a:uFillTx/>
              <a:latin typeface="Work Sans" pitchFamily="2" charset="77"/>
              <a:ea typeface="メイリオ"/>
            </a:endParaRPr>
          </a:p>
        </p:txBody>
      </p:sp>
      <p:sp>
        <p:nvSpPr>
          <p:cNvPr id="5" name="TextBox 4">
            <a:extLst>
              <a:ext uri="{FF2B5EF4-FFF2-40B4-BE49-F238E27FC236}">
                <a16:creationId xmlns:a16="http://schemas.microsoft.com/office/drawing/2014/main" id="{25FF35C7-9588-2CA1-5B71-6AC5BACF065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We Need Instead</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340B97CA-77A9-B44C-D834-9AE54290FB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032859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11955-0346-10F3-BD60-B810E3312B0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C7BFA11-4A73-FD7D-5473-5AA0382D2ED2}"/>
              </a:ext>
            </a:extLst>
          </p:cNvPr>
          <p:cNvSpPr txBox="1"/>
          <p:nvPr/>
        </p:nvSpPr>
        <p:spPr>
          <a:xfrm>
            <a:off x="304802" y="963061"/>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The basic idea is to augment the LLM with retrieval, tools and memory, where they can generate their own search queries, select appropriate tools and determine what information to retain.</a:t>
            </a:r>
          </a:p>
        </p:txBody>
      </p:sp>
      <p:sp>
        <p:nvSpPr>
          <p:cNvPr id="5" name="TextBox 4">
            <a:extLst>
              <a:ext uri="{FF2B5EF4-FFF2-40B4-BE49-F238E27FC236}">
                <a16:creationId xmlns:a16="http://schemas.microsoft.com/office/drawing/2014/main" id="{2E4CDAE7-E684-E2A1-99E2-67276E0635C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400" b="1" dirty="0">
                <a:latin typeface="Work Sans" pitchFamily="2" charset="77"/>
                <a:sym typeface="LabGrotesque-Black"/>
              </a:rPr>
              <a:t>The Augmented LLM</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1E0B555-49FA-D2EC-260E-20A4DA6D25A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4" name="Diagram 3">
            <a:extLst>
              <a:ext uri="{FF2B5EF4-FFF2-40B4-BE49-F238E27FC236}">
                <a16:creationId xmlns:a16="http://schemas.microsoft.com/office/drawing/2014/main" id="{631158A4-8948-A6F4-960D-9457264C4BAD}"/>
              </a:ext>
            </a:extLst>
          </p:cNvPr>
          <p:cNvGraphicFramePr/>
          <p:nvPr>
            <p:extLst>
              <p:ext uri="{D42A27DB-BD31-4B8C-83A1-F6EECF244321}">
                <p14:modId xmlns:p14="http://schemas.microsoft.com/office/powerpoint/2010/main" val="3209310745"/>
              </p:ext>
            </p:extLst>
          </p:nvPr>
        </p:nvGraphicFramePr>
        <p:xfrm>
          <a:off x="2819677" y="1981875"/>
          <a:ext cx="6985262" cy="19432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9F17F3C4-2261-C082-0643-36407CF72BA7}"/>
              </a:ext>
            </a:extLst>
          </p:cNvPr>
          <p:cNvSpPr/>
          <p:nvPr/>
        </p:nvSpPr>
        <p:spPr>
          <a:xfrm>
            <a:off x="3308808"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Retrieval</a:t>
            </a:r>
          </a:p>
        </p:txBody>
      </p:sp>
      <p:sp>
        <p:nvSpPr>
          <p:cNvPr id="11" name="Rectangle 10">
            <a:extLst>
              <a:ext uri="{FF2B5EF4-FFF2-40B4-BE49-F238E27FC236}">
                <a16:creationId xmlns:a16="http://schemas.microsoft.com/office/drawing/2014/main" id="{EE842017-364D-6C8D-1786-D5892E9E7753}"/>
              </a:ext>
            </a:extLst>
          </p:cNvPr>
          <p:cNvSpPr/>
          <p:nvPr/>
        </p:nvSpPr>
        <p:spPr>
          <a:xfrm>
            <a:off x="5586444" y="5103450"/>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Tools</a:t>
            </a:r>
          </a:p>
        </p:txBody>
      </p:sp>
      <p:sp>
        <p:nvSpPr>
          <p:cNvPr id="12" name="Rectangle 11">
            <a:extLst>
              <a:ext uri="{FF2B5EF4-FFF2-40B4-BE49-F238E27FC236}">
                <a16:creationId xmlns:a16="http://schemas.microsoft.com/office/drawing/2014/main" id="{DFCE73F2-39E6-7D4D-94BE-143272E164DA}"/>
              </a:ext>
            </a:extLst>
          </p:cNvPr>
          <p:cNvSpPr/>
          <p:nvPr/>
        </p:nvSpPr>
        <p:spPr>
          <a:xfrm>
            <a:off x="7615287" y="4547269"/>
            <a:ext cx="1451728" cy="55618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Work Sans" pitchFamily="2" charset="77"/>
              </a:rPr>
              <a:t>Memory</a:t>
            </a:r>
          </a:p>
        </p:txBody>
      </p:sp>
      <p:cxnSp>
        <p:nvCxnSpPr>
          <p:cNvPr id="14" name="Straight Arrow Connector 13">
            <a:extLst>
              <a:ext uri="{FF2B5EF4-FFF2-40B4-BE49-F238E27FC236}">
                <a16:creationId xmlns:a16="http://schemas.microsoft.com/office/drawing/2014/main" id="{1103DD88-1EC3-A0B5-76EB-348687940742}"/>
              </a:ext>
            </a:extLst>
          </p:cNvPr>
          <p:cNvCxnSpPr>
            <a:cxnSpLocks/>
          </p:cNvCxnSpPr>
          <p:nvPr/>
        </p:nvCxnSpPr>
        <p:spPr>
          <a:xfrm flipH="1">
            <a:off x="4557050" y="3510118"/>
            <a:ext cx="1029394"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A30518C-69FC-B003-B846-C156ACC68AEA}"/>
              </a:ext>
            </a:extLst>
          </p:cNvPr>
          <p:cNvCxnSpPr>
            <a:cxnSpLocks/>
          </p:cNvCxnSpPr>
          <p:nvPr/>
        </p:nvCxnSpPr>
        <p:spPr>
          <a:xfrm>
            <a:off x="6397013" y="3637937"/>
            <a:ext cx="0" cy="1416353"/>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CA9F187-1DF3-DDCE-EE62-66EC6AEEC8BE}"/>
              </a:ext>
            </a:extLst>
          </p:cNvPr>
          <p:cNvCxnSpPr>
            <a:cxnSpLocks/>
          </p:cNvCxnSpPr>
          <p:nvPr/>
        </p:nvCxnSpPr>
        <p:spPr>
          <a:xfrm>
            <a:off x="7443019" y="3510118"/>
            <a:ext cx="737420" cy="921454"/>
          </a:xfrm>
          <a:prstGeom prst="straightConnector1">
            <a:avLst/>
          </a:prstGeom>
          <a:ln>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7D9E447-50C7-FEF5-7067-724A3AB1CD6F}"/>
              </a:ext>
            </a:extLst>
          </p:cNvPr>
          <p:cNvSpPr txBox="1"/>
          <p:nvPr/>
        </p:nvSpPr>
        <p:spPr>
          <a:xfrm>
            <a:off x="3740786" y="3782277"/>
            <a:ext cx="1221809" cy="276999"/>
          </a:xfrm>
          <a:prstGeom prst="rect">
            <a:avLst/>
          </a:prstGeom>
          <a:solidFill>
            <a:schemeClr val="bg1"/>
          </a:solidFill>
        </p:spPr>
        <p:txBody>
          <a:bodyPr wrap="none" rtlCol="0">
            <a:spAutoFit/>
          </a:bodyPr>
          <a:lstStyle/>
          <a:p>
            <a:r>
              <a:rPr lang="en-US" sz="1200" i="1" dirty="0">
                <a:latin typeface="Work Sans" pitchFamily="2" charset="77"/>
              </a:rPr>
              <a:t>Query/Results</a:t>
            </a:r>
          </a:p>
        </p:txBody>
      </p:sp>
      <p:sp>
        <p:nvSpPr>
          <p:cNvPr id="25" name="TextBox 24">
            <a:extLst>
              <a:ext uri="{FF2B5EF4-FFF2-40B4-BE49-F238E27FC236}">
                <a16:creationId xmlns:a16="http://schemas.microsoft.com/office/drawing/2014/main" id="{8971B1BE-A7A3-D6A9-A2A3-BA147F5D7227}"/>
              </a:ext>
            </a:extLst>
          </p:cNvPr>
          <p:cNvSpPr txBox="1"/>
          <p:nvPr/>
        </p:nvSpPr>
        <p:spPr>
          <a:xfrm>
            <a:off x="5818519" y="4193453"/>
            <a:ext cx="1250663" cy="276999"/>
          </a:xfrm>
          <a:prstGeom prst="rect">
            <a:avLst/>
          </a:prstGeom>
          <a:solidFill>
            <a:schemeClr val="bg1"/>
          </a:solidFill>
        </p:spPr>
        <p:txBody>
          <a:bodyPr wrap="none" rtlCol="0">
            <a:spAutoFit/>
          </a:bodyPr>
          <a:lstStyle/>
          <a:p>
            <a:r>
              <a:rPr lang="en-US" sz="1200" i="1" dirty="0">
                <a:latin typeface="Work Sans" pitchFamily="2" charset="77"/>
              </a:rPr>
              <a:t>Call/Response</a:t>
            </a:r>
          </a:p>
        </p:txBody>
      </p:sp>
      <p:sp>
        <p:nvSpPr>
          <p:cNvPr id="26" name="TextBox 25">
            <a:extLst>
              <a:ext uri="{FF2B5EF4-FFF2-40B4-BE49-F238E27FC236}">
                <a16:creationId xmlns:a16="http://schemas.microsoft.com/office/drawing/2014/main" id="{096E6D66-5610-27E6-67B3-570AC9D70558}"/>
              </a:ext>
            </a:extLst>
          </p:cNvPr>
          <p:cNvSpPr txBox="1"/>
          <p:nvPr/>
        </p:nvSpPr>
        <p:spPr>
          <a:xfrm>
            <a:off x="7974461" y="3782277"/>
            <a:ext cx="1018227" cy="276999"/>
          </a:xfrm>
          <a:prstGeom prst="rect">
            <a:avLst/>
          </a:prstGeom>
          <a:solidFill>
            <a:schemeClr val="bg1"/>
          </a:solidFill>
        </p:spPr>
        <p:txBody>
          <a:bodyPr wrap="none" rtlCol="0">
            <a:spAutoFit/>
          </a:bodyPr>
          <a:lstStyle/>
          <a:p>
            <a:r>
              <a:rPr lang="en-US" sz="1200" i="1" dirty="0">
                <a:latin typeface="Work Sans" pitchFamily="2" charset="77"/>
              </a:rPr>
              <a:t>Read/Write</a:t>
            </a:r>
          </a:p>
        </p:txBody>
      </p:sp>
      <p:sp>
        <p:nvSpPr>
          <p:cNvPr id="27" name="Rectangle 26">
            <a:extLst>
              <a:ext uri="{FF2B5EF4-FFF2-40B4-BE49-F238E27FC236}">
                <a16:creationId xmlns:a16="http://schemas.microsoft.com/office/drawing/2014/main" id="{8A2886A7-486D-52CC-BE3F-5FBDEC53D531}"/>
              </a:ext>
            </a:extLst>
          </p:cNvPr>
          <p:cNvSpPr/>
          <p:nvPr/>
        </p:nvSpPr>
        <p:spPr>
          <a:xfrm>
            <a:off x="2394408" y="2056001"/>
            <a:ext cx="7880302" cy="415357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A387CD-1C33-179B-C7D4-6D443A738360}"/>
              </a:ext>
            </a:extLst>
          </p:cNvPr>
          <p:cNvSpPr txBox="1"/>
          <p:nvPr/>
        </p:nvSpPr>
        <p:spPr>
          <a:xfrm>
            <a:off x="8524568" y="6371305"/>
            <a:ext cx="1467068" cy="246221"/>
          </a:xfrm>
          <a:prstGeom prst="rect">
            <a:avLst/>
          </a:prstGeom>
          <a:noFill/>
        </p:spPr>
        <p:txBody>
          <a:bodyPr wrap="none" rtlCol="0">
            <a:spAutoFit/>
          </a:bodyPr>
          <a:lstStyle/>
          <a:p>
            <a:r>
              <a:rPr lang="en-US" sz="1000" i="1" dirty="0">
                <a:latin typeface="Work Sans" pitchFamily="2" charset="77"/>
              </a:rPr>
              <a:t>The Augmented LLM</a:t>
            </a:r>
          </a:p>
        </p:txBody>
      </p:sp>
    </p:spTree>
    <p:extLst>
      <p:ext uri="{BB962C8B-B14F-4D97-AF65-F5344CB8AC3E}">
        <p14:creationId xmlns:p14="http://schemas.microsoft.com/office/powerpoint/2010/main" val="185875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453F-7F3D-41BD-C254-AFBE64CD4C26}"/>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F017CD90-88F7-E4C5-374C-EA3608FE05C1}"/>
              </a:ext>
            </a:extLst>
          </p:cNvPr>
          <p:cNvSpPr txBox="1"/>
          <p:nvPr/>
        </p:nvSpPr>
        <p:spPr>
          <a:xfrm>
            <a:off x="315952" y="1121359"/>
            <a:ext cx="11560096" cy="150810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Workflows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rPr>
              <a:t>are systems where LLMs and tools are orchestrated through predefined code paths</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Agents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are dynamic systems where LLMs direct their own processes and tool usage, maintaining control over how they accomplish tasks (</a:t>
            </a:r>
            <a:r>
              <a:rPr kumimoji="0" lang="en-US" sz="1800" i="0" u="none" strike="noStrike" kern="1200" cap="none" spc="0" normalizeH="0" baseline="0" noProof="0" dirty="0" err="1">
                <a:ln>
                  <a:noFill/>
                </a:ln>
                <a:solidFill>
                  <a:prstClr val="black"/>
                </a:solidFill>
                <a:effectLst/>
                <a:uLnTx/>
                <a:uFillTx/>
                <a:latin typeface="Work Sans" pitchFamily="2" charset="77"/>
                <a:ea typeface="メイリオ"/>
              </a:rPr>
              <a:t>i.e</a:t>
            </a:r>
            <a:r>
              <a:rPr lang="en-US" dirty="0">
                <a:solidFill>
                  <a:prstClr val="black"/>
                </a:solidFill>
                <a:latin typeface="Work Sans" pitchFamily="2" charset="77"/>
                <a:ea typeface="メイリオ"/>
              </a:rPr>
              <a:t>., LLM controls execution logic)</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Both are characterized as “</a:t>
            </a:r>
            <a:r>
              <a:rPr lang="en-US" b="1" dirty="0">
                <a:solidFill>
                  <a:prstClr val="black"/>
                </a:solidFill>
                <a:latin typeface="Work Sans" pitchFamily="2" charset="77"/>
                <a:ea typeface="メイリオ"/>
              </a:rPr>
              <a:t>A</a:t>
            </a:r>
            <a:r>
              <a:rPr kumimoji="0" lang="en-US" sz="1800" b="1" i="0" u="none" strike="noStrike" kern="1200" cap="none" spc="0" normalizeH="0" baseline="0" noProof="0" dirty="0" err="1">
                <a:ln>
                  <a:noFill/>
                </a:ln>
                <a:solidFill>
                  <a:prstClr val="black"/>
                </a:solidFill>
                <a:effectLst/>
                <a:uLnTx/>
                <a:uFillTx/>
                <a:latin typeface="Work Sans" pitchFamily="2" charset="77"/>
                <a:ea typeface="メイリオ"/>
              </a:rPr>
              <a:t>gentic</a:t>
            </a: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 AI systems</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 </a:t>
            </a:r>
            <a:r>
              <a:rPr lang="en-US" dirty="0">
                <a:solidFill>
                  <a:prstClr val="black"/>
                </a:solidFill>
                <a:latin typeface="Work Sans" pitchFamily="2" charset="77"/>
                <a:ea typeface="メイリオ"/>
              </a:rPr>
              <a:t>however the architectural difference exists!</a:t>
            </a:r>
          </a:p>
        </p:txBody>
      </p:sp>
      <p:sp>
        <p:nvSpPr>
          <p:cNvPr id="5" name="TextBox 4">
            <a:extLst>
              <a:ext uri="{FF2B5EF4-FFF2-40B4-BE49-F238E27FC236}">
                <a16:creationId xmlns:a16="http://schemas.microsoft.com/office/drawing/2014/main" id="{55853CCB-0461-8783-9787-9F3CC4E9311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Agents vs. Workflows</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6C76B405-26EC-6E6A-22B0-14BC5DAD7A2D}"/>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graphicFrame>
        <p:nvGraphicFramePr>
          <p:cNvPr id="2" name="Table 1">
            <a:extLst>
              <a:ext uri="{FF2B5EF4-FFF2-40B4-BE49-F238E27FC236}">
                <a16:creationId xmlns:a16="http://schemas.microsoft.com/office/drawing/2014/main" id="{EFD64070-D1D6-8FE7-C644-32B0C4B91303}"/>
              </a:ext>
            </a:extLst>
          </p:cNvPr>
          <p:cNvGraphicFramePr>
            <a:graphicFrameLocks noGrp="1"/>
          </p:cNvGraphicFramePr>
          <p:nvPr>
            <p:extLst>
              <p:ext uri="{D42A27DB-BD31-4B8C-83A1-F6EECF244321}">
                <p14:modId xmlns:p14="http://schemas.microsoft.com/office/powerpoint/2010/main" val="1349252660"/>
              </p:ext>
            </p:extLst>
          </p:nvPr>
        </p:nvGraphicFramePr>
        <p:xfrm>
          <a:off x="1425678" y="3178009"/>
          <a:ext cx="8793315" cy="2556388"/>
        </p:xfrm>
        <a:graphic>
          <a:graphicData uri="http://schemas.openxmlformats.org/drawingml/2006/table">
            <a:tbl>
              <a:tblPr firstRow="1" bandRow="1">
                <a:tableStyleId>{5C22544A-7EE6-4342-B048-85BDC9FD1C3A}</a:tableStyleId>
              </a:tblPr>
              <a:tblGrid>
                <a:gridCol w="2931105">
                  <a:extLst>
                    <a:ext uri="{9D8B030D-6E8A-4147-A177-3AD203B41FA5}">
                      <a16:colId xmlns:a16="http://schemas.microsoft.com/office/drawing/2014/main" val="3048063057"/>
                    </a:ext>
                  </a:extLst>
                </a:gridCol>
                <a:gridCol w="2931105">
                  <a:extLst>
                    <a:ext uri="{9D8B030D-6E8A-4147-A177-3AD203B41FA5}">
                      <a16:colId xmlns:a16="http://schemas.microsoft.com/office/drawing/2014/main" val="2440130040"/>
                    </a:ext>
                  </a:extLst>
                </a:gridCol>
                <a:gridCol w="2931105">
                  <a:extLst>
                    <a:ext uri="{9D8B030D-6E8A-4147-A177-3AD203B41FA5}">
                      <a16:colId xmlns:a16="http://schemas.microsoft.com/office/drawing/2014/main" val="2145614183"/>
                    </a:ext>
                  </a:extLst>
                </a:gridCol>
              </a:tblGrid>
              <a:tr h="639097">
                <a:tc>
                  <a:txBody>
                    <a:bodyPr/>
                    <a:lstStyle/>
                    <a:p>
                      <a:pPr algn="ctr"/>
                      <a:r>
                        <a:rPr lang="en-US" dirty="0"/>
                        <a:t>Capability</a:t>
                      </a:r>
                    </a:p>
                  </a:txBody>
                  <a:tcPr/>
                </a:tc>
                <a:tc>
                  <a:txBody>
                    <a:bodyPr/>
                    <a:lstStyle/>
                    <a:p>
                      <a:pPr algn="ctr"/>
                      <a:r>
                        <a:rPr lang="en-US" dirty="0"/>
                        <a:t>Workflow</a:t>
                      </a:r>
                    </a:p>
                  </a:txBody>
                  <a:tcPr/>
                </a:tc>
                <a:tc>
                  <a:txBody>
                    <a:bodyPr/>
                    <a:lstStyle/>
                    <a:p>
                      <a:pPr algn="ctr"/>
                      <a:r>
                        <a:rPr lang="en-US" dirty="0"/>
                        <a:t>Agent</a:t>
                      </a:r>
                    </a:p>
                  </a:txBody>
                  <a:tcPr/>
                </a:tc>
                <a:extLst>
                  <a:ext uri="{0D108BD9-81ED-4DB2-BD59-A6C34878D82A}">
                    <a16:rowId xmlns:a16="http://schemas.microsoft.com/office/drawing/2014/main" val="3980766079"/>
                  </a:ext>
                </a:extLst>
              </a:tr>
              <a:tr h="639097">
                <a:tc>
                  <a:txBody>
                    <a:bodyPr/>
                    <a:lstStyle/>
                    <a:p>
                      <a:pPr algn="ctr"/>
                      <a:r>
                        <a:rPr lang="en-US" dirty="0"/>
                        <a:t>Augmented LLMs</a:t>
                      </a:r>
                    </a:p>
                  </a:txBody>
                  <a:tcPr/>
                </a:tc>
                <a:tc>
                  <a:txBody>
                    <a:bodyPr/>
                    <a:lstStyle/>
                    <a:p>
                      <a:pPr algn="ctr"/>
                      <a:r>
                        <a:rPr lang="en-US" dirty="0"/>
                        <a:t>Yes</a:t>
                      </a:r>
                    </a:p>
                  </a:txBody>
                  <a:tcPr/>
                </a:tc>
                <a:tc>
                  <a:txBody>
                    <a:bodyPr/>
                    <a:lstStyle/>
                    <a:p>
                      <a:pPr algn="ctr"/>
                      <a:r>
                        <a:rPr lang="en-US" dirty="0"/>
                        <a:t>Yes</a:t>
                      </a:r>
                    </a:p>
                  </a:txBody>
                  <a:tcPr/>
                </a:tc>
                <a:extLst>
                  <a:ext uri="{0D108BD9-81ED-4DB2-BD59-A6C34878D82A}">
                    <a16:rowId xmlns:a16="http://schemas.microsoft.com/office/drawing/2014/main" val="1608392740"/>
                  </a:ext>
                </a:extLst>
              </a:tr>
              <a:tr h="639097">
                <a:tc>
                  <a:txBody>
                    <a:bodyPr/>
                    <a:lstStyle/>
                    <a:p>
                      <a:pPr algn="ctr"/>
                      <a:r>
                        <a:rPr lang="en-US" dirty="0"/>
                        <a:t>Control Flow</a:t>
                      </a:r>
                    </a:p>
                  </a:txBody>
                  <a:tcPr/>
                </a:tc>
                <a:tc>
                  <a:txBody>
                    <a:bodyPr/>
                    <a:lstStyle/>
                    <a:p>
                      <a:pPr algn="ctr"/>
                      <a:r>
                        <a:rPr lang="en-US" dirty="0"/>
                        <a:t>Fixed, pre-defined</a:t>
                      </a:r>
                    </a:p>
                  </a:txBody>
                  <a:tcPr/>
                </a:tc>
                <a:tc>
                  <a:txBody>
                    <a:bodyPr/>
                    <a:lstStyle/>
                    <a:p>
                      <a:pPr algn="ctr"/>
                      <a:r>
                        <a:rPr lang="en-US" dirty="0"/>
                        <a:t>Dynamic</a:t>
                      </a:r>
                    </a:p>
                  </a:txBody>
                  <a:tcPr/>
                </a:tc>
                <a:extLst>
                  <a:ext uri="{0D108BD9-81ED-4DB2-BD59-A6C34878D82A}">
                    <a16:rowId xmlns:a16="http://schemas.microsoft.com/office/drawing/2014/main" val="652577598"/>
                  </a:ext>
                </a:extLst>
              </a:tr>
              <a:tr h="639097">
                <a:tc>
                  <a:txBody>
                    <a:bodyPr/>
                    <a:lstStyle/>
                    <a:p>
                      <a:pPr algn="ctr"/>
                      <a:r>
                        <a:rPr lang="en-US" dirty="0"/>
                        <a:t>Costs</a:t>
                      </a:r>
                    </a:p>
                  </a:txBody>
                  <a:tcPr/>
                </a:tc>
                <a:tc>
                  <a:txBody>
                    <a:bodyPr/>
                    <a:lstStyle/>
                    <a:p>
                      <a:pPr algn="ctr"/>
                      <a:r>
                        <a:rPr lang="en-US" dirty="0"/>
                        <a:t>Predictable</a:t>
                      </a:r>
                    </a:p>
                  </a:txBody>
                  <a:tcPr/>
                </a:tc>
                <a:tc>
                  <a:txBody>
                    <a:bodyPr/>
                    <a:lstStyle/>
                    <a:p>
                      <a:pPr algn="ctr"/>
                      <a:r>
                        <a:rPr lang="en-US" dirty="0"/>
                        <a:t>More unpredictable</a:t>
                      </a:r>
                    </a:p>
                  </a:txBody>
                  <a:tcPr/>
                </a:tc>
                <a:extLst>
                  <a:ext uri="{0D108BD9-81ED-4DB2-BD59-A6C34878D82A}">
                    <a16:rowId xmlns:a16="http://schemas.microsoft.com/office/drawing/2014/main" val="808552698"/>
                  </a:ext>
                </a:extLst>
              </a:tr>
            </a:tbl>
          </a:graphicData>
        </a:graphic>
      </p:graphicFrame>
    </p:spTree>
    <p:extLst>
      <p:ext uri="{BB962C8B-B14F-4D97-AF65-F5344CB8AC3E}">
        <p14:creationId xmlns:p14="http://schemas.microsoft.com/office/powerpoint/2010/main" val="4207719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B3A6E-7F6F-E4ED-0483-2A1E42BE756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F683621-FEE3-1B8E-5F14-4A9C566AADC6}"/>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Workflows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0B94887-C20E-0474-A1D4-5296A73CA87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43029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F91E7-F95B-79E0-4222-3CE4501C524B}"/>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7E5491C0-0298-34D0-CB7E-1D840AF514E7}"/>
              </a:ext>
            </a:extLst>
          </p:cNvPr>
          <p:cNvSpPr txBox="1"/>
          <p:nvPr/>
        </p:nvSpPr>
        <p:spPr>
          <a:xfrm>
            <a:off x="376364" y="1237355"/>
            <a:ext cx="11218176" cy="347787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Decompose into fixed sub-tasks; any programmatic checks can be added to ensure process is on track</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task can be easily and cleanly decomposed into fixed subtasks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Generate marketing copy, then translate to different languages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Write outline of document, check if it meets specific criteria, then write document</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1026" name="Picture 2">
            <a:extLst>
              <a:ext uri="{FF2B5EF4-FFF2-40B4-BE49-F238E27FC236}">
                <a16:creationId xmlns:a16="http://schemas.microsoft.com/office/drawing/2014/main" id="{06E77D5B-0809-CEB5-3F3E-76CF08BDC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94" b="28079"/>
          <a:stretch>
            <a:fillRect/>
          </a:stretch>
        </p:blipFill>
        <p:spPr bwMode="auto">
          <a:xfrm>
            <a:off x="443634" y="4068457"/>
            <a:ext cx="11083636" cy="207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FBE6C1-C400-0090-C10A-EE45A814C62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4"/>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
        <p:nvSpPr>
          <p:cNvPr id="6" name="TextBox 5">
            <a:extLst>
              <a:ext uri="{FF2B5EF4-FFF2-40B4-BE49-F238E27FC236}">
                <a16:creationId xmlns:a16="http://schemas.microsoft.com/office/drawing/2014/main" id="{BB3C5312-831E-2DF8-1E1E-C8BCBF549C4E}"/>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Prompt Chaining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48B74C3D-A219-3CD6-D742-883574A05C1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333845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Google Shape;119;p1">
            <a:extLst>
              <a:ext uri="{FF2B5EF4-FFF2-40B4-BE49-F238E27FC236}">
                <a16:creationId xmlns:a16="http://schemas.microsoft.com/office/drawing/2014/main" id="{4802361E-31D2-3D3E-A6B3-BB3A60A02B1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0: Setup</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3" name="pasted-movie.png" descr="pasted-movie.png">
            <a:extLst>
              <a:ext uri="{FF2B5EF4-FFF2-40B4-BE49-F238E27FC236}">
                <a16:creationId xmlns:a16="http://schemas.microsoft.com/office/drawing/2014/main" id="{D0E840EA-CA37-1C40-DBC0-E8CE56CA055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565117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529E3-A85B-6FDC-C471-CE86495CD653}"/>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2FD6A0DA-8B31-30A4-70E2-B959A1A72E7F}"/>
              </a:ext>
            </a:extLst>
          </p:cNvPr>
          <p:cNvSpPr txBox="1"/>
          <p:nvPr/>
        </p:nvSpPr>
        <p:spPr>
          <a:xfrm>
            <a:off x="304802" y="1275154"/>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 an input into a specialized sub-task, ensuring separation of concerns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distinct categories of tasks are better handled separately, and category classification is easy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Directing customer service queries (general questions, refund requests, technical support)</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Routing questions based on complexity to smaller/more capable models, to optimize cost and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098" name="Picture 2">
            <a:extLst>
              <a:ext uri="{FF2B5EF4-FFF2-40B4-BE49-F238E27FC236}">
                <a16:creationId xmlns:a16="http://schemas.microsoft.com/office/drawing/2014/main" id="{9C50301F-A375-64C3-AA4F-6002C5BC3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58" t="22310" r="17711" b="23673"/>
          <a:stretch>
            <a:fillRect/>
          </a:stretch>
        </p:blipFill>
        <p:spPr bwMode="auto">
          <a:xfrm>
            <a:off x="2348783" y="3783119"/>
            <a:ext cx="7130213" cy="24938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D030E1-E6EF-CC39-41E7-C30E96BDF88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Routing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D5A90C3F-04FB-2ACA-0580-937D78B577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07E8C69D-C6EC-32CD-0757-DD7DA3B5DCF5}"/>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875137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16A0-7E9F-54E9-F953-111A54F0221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630A88F9-EEEF-D8EE-56F2-5939B8DC4C3E}"/>
              </a:ext>
            </a:extLst>
          </p:cNvPr>
          <p:cNvSpPr txBox="1"/>
          <p:nvPr/>
        </p:nvSpPr>
        <p:spPr>
          <a:xfrm>
            <a:off x="304802" y="1226201"/>
            <a:ext cx="1121817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Breaking down into different tasks and running multiple subtasks concurrently, post which aggregation is done.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complex tasks can be broken down and parallelized for speed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Guardrails, where one model instance processes user query and another screens for inappropriate requests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Automating evals, where each LLM call evaluates a different aspect of performance</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6146" name="Picture 2">
            <a:extLst>
              <a:ext uri="{FF2B5EF4-FFF2-40B4-BE49-F238E27FC236}">
                <a16:creationId xmlns:a16="http://schemas.microsoft.com/office/drawing/2014/main" id="{D713DB25-F7C9-1A5B-C3A7-02D95FEAC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626520" y="3907557"/>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7A5C7B93-F713-DA96-612D-80BF4621EC0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5" name="TextBox 4">
            <a:extLst>
              <a:ext uri="{FF2B5EF4-FFF2-40B4-BE49-F238E27FC236}">
                <a16:creationId xmlns:a16="http://schemas.microsoft.com/office/drawing/2014/main" id="{358F4015-D138-BD46-FB0B-8DE3C89781D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(Sectioning)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01BF08BC-9579-AABD-CB07-8536C20E0727}"/>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2969425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0722E-E79A-C1EC-91EC-B511ACB7E80E}"/>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50149237-8386-A517-CE88-431FE5C1F8F1}"/>
              </a:ext>
            </a:extLst>
          </p:cNvPr>
          <p:cNvSpPr txBox="1"/>
          <p:nvPr/>
        </p:nvSpPr>
        <p:spPr>
          <a:xfrm>
            <a:off x="380907" y="1237352"/>
            <a:ext cx="11430186" cy="3754874"/>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Running same task multiple times concurrently to get diverse outputs, post which voting is done</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higher confidence in the output is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Reviewing a piece of code for vulnerabilities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Evaluating whether a given piece of content is inappropriate, with different thresholds to balance false positives and negatives.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4" name="Picture 2">
            <a:extLst>
              <a:ext uri="{FF2B5EF4-FFF2-40B4-BE49-F238E27FC236}">
                <a16:creationId xmlns:a16="http://schemas.microsoft.com/office/drawing/2014/main" id="{E5A22674-CD90-989F-7780-959A47B406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39" t="22817" r="16128" b="23420"/>
          <a:stretch>
            <a:fillRect/>
          </a:stretch>
        </p:blipFill>
        <p:spPr bwMode="auto">
          <a:xfrm>
            <a:off x="2013203" y="4258223"/>
            <a:ext cx="7551703" cy="2482110"/>
          </a:xfrm>
          <a:prstGeom prst="rect">
            <a:avLst/>
          </a:prstGeom>
          <a:noFill/>
          <a:extLst>
            <a:ext uri="{909E8E84-426E-40DD-AFC4-6F175D3DCCD1}">
              <a14:hiddenFill xmlns:a14="http://schemas.microsoft.com/office/drawing/2010/main">
                <a:solidFill>
                  <a:srgbClr val="FFFFFF"/>
                </a:solidFill>
              </a14:hiddenFill>
            </a:ext>
          </a:extLst>
        </p:spPr>
      </p:pic>
      <p:pic>
        <p:nvPicPr>
          <p:cNvPr id="5" name="pasted-movie.png" descr="pasted-movie.png">
            <a:extLst>
              <a:ext uri="{FF2B5EF4-FFF2-40B4-BE49-F238E27FC236}">
                <a16:creationId xmlns:a16="http://schemas.microsoft.com/office/drawing/2014/main" id="{EAC54C16-D0A6-08BB-CE4C-5748AB01E3BB}"/>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7CEDC942-7F92-FD0E-D90C-6A7FE0FD2A1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Parallelization (Voting)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2985AA8D-A406-9A2F-CEE6-B64683448733}"/>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493140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0C362-7B1D-3C1E-0BDB-29BCEED76D7A}"/>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6C0F952-E195-41D7-218E-97B37FA36DBF}"/>
              </a:ext>
            </a:extLst>
          </p:cNvPr>
          <p:cNvSpPr txBox="1"/>
          <p:nvPr/>
        </p:nvSpPr>
        <p:spPr>
          <a:xfrm>
            <a:off x="304802" y="1211667"/>
            <a:ext cx="11430186" cy="241604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tasks are broken down dynamically and combined</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subtasks can’t be predicted, but need to be determined (also allows for more flexibility)</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Search tasks that involve gathering and analyzing information from many sources</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7170" name="Picture 2">
            <a:extLst>
              <a:ext uri="{FF2B5EF4-FFF2-40B4-BE49-F238E27FC236}">
                <a16:creationId xmlns:a16="http://schemas.microsoft.com/office/drawing/2014/main" id="{C454116A-E782-0307-E456-34B26527F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59" t="20254" r="4718" b="21898"/>
          <a:stretch>
            <a:fillRect/>
          </a:stretch>
        </p:blipFill>
        <p:spPr bwMode="auto">
          <a:xfrm>
            <a:off x="1535954" y="3519153"/>
            <a:ext cx="9111005" cy="2427899"/>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8E0830F-86D1-C80D-14AF-20AA98D32FAA}"/>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D93FEDAC-00E2-5583-3A4C-7B46FC41637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Orchestrator-Worker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1ED541AB-8F6D-A9D6-EF01-1F1BA8B590E2}"/>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2699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77D64-6548-0831-5171-C539D82755D8}"/>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D05F8283-4367-F5BF-6014-C5901A8A577D}"/>
              </a:ext>
            </a:extLst>
          </p:cNvPr>
          <p:cNvSpPr txBox="1"/>
          <p:nvPr/>
        </p:nvSpPr>
        <p:spPr>
          <a:xfrm>
            <a:off x="341146" y="1149877"/>
            <a:ext cx="11430186" cy="332398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Goal: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LLM output is validated by another</a:t>
            </a: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When to Use: </a:t>
            </a: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Where 1) LLM responses can be clearly evaluated (via criteria), 2) human feedback significantly improves LLM responses iteratively, and 3) whether LLM can provide such feedbacks </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rPr>
              <a:t>Use Cases: </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Literary translation, where translator LLM responses can be improved with evaluator LLM’s critiques</a:t>
            </a:r>
          </a:p>
          <a:p>
            <a:pPr marL="742950" marR="0" lvl="1"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rPr>
              <a:t>Complex search tasks where evaluator decides whether further searches are needed</a:t>
            </a: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Work Sans" pitchFamily="2" charset="77"/>
              <a:ea typeface="メイリオ"/>
              <a:cs typeface="+mn-cs"/>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Work Sans" pitchFamily="2" charset="77"/>
              <a:ea typeface="メイリオ"/>
              <a:cs typeface="+mn-cs"/>
            </a:endParaRPr>
          </a:p>
        </p:txBody>
      </p:sp>
      <p:pic>
        <p:nvPicPr>
          <p:cNvPr id="9218" name="Picture 2">
            <a:extLst>
              <a:ext uri="{FF2B5EF4-FFF2-40B4-BE49-F238E27FC236}">
                <a16:creationId xmlns:a16="http://schemas.microsoft.com/office/drawing/2014/main" id="{F19E8963-F8AF-C5D2-AB85-4FDD09B9A6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18" t="16284" r="10423" b="13529"/>
          <a:stretch>
            <a:fillRect/>
          </a:stretch>
        </p:blipFill>
        <p:spPr bwMode="auto">
          <a:xfrm>
            <a:off x="2511778" y="3882064"/>
            <a:ext cx="7315123" cy="2677973"/>
          </a:xfrm>
          <a:prstGeom prst="rect">
            <a:avLst/>
          </a:prstGeom>
          <a:noFill/>
          <a:extLst>
            <a:ext uri="{909E8E84-426E-40DD-AFC4-6F175D3DCCD1}">
              <a14:hiddenFill xmlns:a14="http://schemas.microsoft.com/office/drawing/2010/main">
                <a:solidFill>
                  <a:srgbClr val="FFFFFF"/>
                </a:solidFill>
              </a14:hiddenFill>
            </a:ext>
          </a:extLst>
        </p:spPr>
      </p:pic>
      <p:pic>
        <p:nvPicPr>
          <p:cNvPr id="4" name="pasted-movie.png" descr="pasted-movie.png">
            <a:extLst>
              <a:ext uri="{FF2B5EF4-FFF2-40B4-BE49-F238E27FC236}">
                <a16:creationId xmlns:a16="http://schemas.microsoft.com/office/drawing/2014/main" id="{0B450EBF-9E25-781D-9719-1A98B5EA1B1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61E5D982-19E4-5B50-5CF9-0F536DAB429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Workflow: Evaluator-Optimizer</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Box 1">
            <a:extLst>
              <a:ext uri="{FF2B5EF4-FFF2-40B4-BE49-F238E27FC236}">
                <a16:creationId xmlns:a16="http://schemas.microsoft.com/office/drawing/2014/main" id="{56CD2780-8C6B-18AA-3F36-6061AB8F2BAC}"/>
              </a:ext>
            </a:extLst>
          </p:cNvPr>
          <p:cNvSpPr txBox="1"/>
          <p:nvPr/>
        </p:nvSpPr>
        <p:spPr>
          <a:xfrm>
            <a:off x="10430406" y="6399091"/>
            <a:ext cx="1483098" cy="24622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hlinkClick r:id="rId5"/>
              </a:rPr>
              <a:t>Reference</a:t>
            </a:r>
            <a:r>
              <a:rPr kumimoji="0" lang="en-US" sz="1000" b="0" i="1" u="none" strike="noStrike" kern="1200" cap="none" spc="0" normalizeH="0" baseline="0" noProof="0" dirty="0">
                <a:ln>
                  <a:noFill/>
                </a:ln>
                <a:solidFill>
                  <a:prstClr val="black"/>
                </a:solidFill>
                <a:effectLst/>
                <a:uLnTx/>
                <a:uFillTx/>
                <a:latin typeface="Work Sans" pitchFamily="2" charset="77"/>
                <a:ea typeface="+mn-ea"/>
                <a:cs typeface="+mn-cs"/>
              </a:rPr>
              <a:t>: Anthropic</a:t>
            </a:r>
          </a:p>
        </p:txBody>
      </p:sp>
    </p:spTree>
    <p:extLst>
      <p:ext uri="{BB962C8B-B14F-4D97-AF65-F5344CB8AC3E}">
        <p14:creationId xmlns:p14="http://schemas.microsoft.com/office/powerpoint/2010/main" val="353897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F082-6775-CDDB-19C4-F905BDB1727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BE936A1-219A-C59A-F181-4A1396575888}"/>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AI: Agents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426634C3-BCDF-9A52-9E9B-9EDE531BCF4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730714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69719-1BC3-107C-6B04-42474E2D414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FB47EF-3539-B579-D455-EE4E4451720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In contrast, Agents -</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9333914A-1E0D-711F-5F15-7C3C023455B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2" name="Picture 2">
            <a:extLst>
              <a:ext uri="{FF2B5EF4-FFF2-40B4-BE49-F238E27FC236}">
                <a16:creationId xmlns:a16="http://schemas.microsoft.com/office/drawing/2014/main" id="{5B5E3789-2310-C481-3851-06E6703B3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86" t="16284" r="18345" b="11246"/>
          <a:stretch>
            <a:fillRect/>
          </a:stretch>
        </p:blipFill>
        <p:spPr bwMode="auto">
          <a:xfrm>
            <a:off x="2984732" y="3757143"/>
            <a:ext cx="5786301" cy="27650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ECCFF1-0EA7-10A4-7AEE-AF53EB2332C3}"/>
              </a:ext>
            </a:extLst>
          </p:cNvPr>
          <p:cNvSpPr txBox="1"/>
          <p:nvPr/>
        </p:nvSpPr>
        <p:spPr>
          <a:xfrm>
            <a:off x="304802" y="981565"/>
            <a:ext cx="11430186" cy="2616101"/>
          </a:xfrm>
          <a:prstGeom prst="rect">
            <a:avLst/>
          </a:prstGeom>
          <a:noFill/>
        </p:spPr>
        <p:txBody>
          <a:bodyPr wrap="square" rtlCol="0">
            <a:spAutoFit/>
          </a:bodyPr>
          <a:lstStyle/>
          <a:p>
            <a:pPr marL="285750" lvl="0" indent="-285750">
              <a:spcAft>
                <a:spcPts val="600"/>
              </a:spcAft>
              <a:buFont typeface="Arial" panose="020B0604020202020204" pitchFamily="34" charset="0"/>
              <a:buChar char="•"/>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Goal: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With more advanced LLM capabilities (</a:t>
            </a:r>
            <a:r>
              <a:rPr lang="en-IN" dirty="0">
                <a:latin typeface="Work Sans" pitchFamily="2" charset="77"/>
              </a:rPr>
              <a:t>understanding complex inputs, engaging in reasoning and planning, using tools reliably, and recovering from errors), plan and operate independently while returning to human for feedback</a:t>
            </a:r>
            <a:endParaRPr lang="en-US" b="1"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When to Use: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For open-ended problems, where it’s difficult to predict required number of steps or find a fixed path</a:t>
            </a:r>
            <a:endParaRPr lang="en-US" dirty="0">
              <a:solidFill>
                <a:prstClr val="black"/>
              </a:solidFill>
              <a:latin typeface="Work Sans" pitchFamily="2" charset="77"/>
              <a:ea typeface="メイリオ"/>
            </a:endParaRPr>
          </a:p>
          <a:p>
            <a:pPr marL="285750" marR="0" lvl="0" indent="-2857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Work Sans" pitchFamily="2" charset="77"/>
                <a:ea typeface="メイリオ"/>
              </a:rPr>
              <a:t>Many Use Cases </a:t>
            </a:r>
            <a:r>
              <a:rPr kumimoji="0" lang="en-US" sz="1800" i="0" u="none" strike="noStrike" kern="1200" cap="none" spc="0" normalizeH="0" baseline="0" noProof="0" dirty="0">
                <a:ln>
                  <a:noFill/>
                </a:ln>
                <a:solidFill>
                  <a:prstClr val="black"/>
                </a:solidFill>
                <a:effectLst/>
                <a:uLnTx/>
                <a:uFillTx/>
                <a:latin typeface="Work Sans" pitchFamily="2" charset="77"/>
                <a:ea typeface="メイリオ"/>
              </a:rPr>
              <a:t>(complex)</a:t>
            </a:r>
          </a:p>
          <a:p>
            <a:pPr marL="742950" lvl="1" indent="-285750">
              <a:spcAft>
                <a:spcPts val="600"/>
              </a:spcAft>
              <a:buFont typeface="Arial" panose="020B0604020202020204" pitchFamily="34" charset="0"/>
              <a:buChar char="•"/>
              <a:defRPr/>
            </a:pPr>
            <a:r>
              <a:rPr lang="en-US" dirty="0">
                <a:solidFill>
                  <a:prstClr val="black"/>
                </a:solidFill>
                <a:latin typeface="Work Sans" pitchFamily="2" charset="77"/>
                <a:ea typeface="メイリオ"/>
              </a:rPr>
              <a:t>Customer support (talk, pull data, act, resolve)</a:t>
            </a:r>
          </a:p>
          <a:p>
            <a:pPr marL="742950" lvl="1" indent="-285750">
              <a:spcAft>
                <a:spcPts val="600"/>
              </a:spcAft>
              <a:buFont typeface="Arial" panose="020B0604020202020204" pitchFamily="34" charset="0"/>
              <a:buChar char="•"/>
              <a:defRPr/>
            </a:pPr>
            <a:r>
              <a:rPr kumimoji="0" lang="en-US" i="0" u="none" strike="noStrike" kern="1200" cap="none" spc="0" normalizeH="0" baseline="0" noProof="0" dirty="0">
                <a:ln>
                  <a:noFill/>
                </a:ln>
                <a:solidFill>
                  <a:prstClr val="black"/>
                </a:solidFill>
                <a:effectLst/>
                <a:uLnTx/>
                <a:uFillTx/>
                <a:latin typeface="Work Sans" pitchFamily="2" charset="77"/>
                <a:ea typeface="メイリオ"/>
              </a:rPr>
              <a:t>Coding agents (design, build, test, measure)</a:t>
            </a:r>
          </a:p>
        </p:txBody>
      </p:sp>
      <p:sp>
        <p:nvSpPr>
          <p:cNvPr id="4" name="TextBox 3">
            <a:extLst>
              <a:ext uri="{FF2B5EF4-FFF2-40B4-BE49-F238E27FC236}">
                <a16:creationId xmlns:a16="http://schemas.microsoft.com/office/drawing/2014/main" id="{AB154786-CDA5-2890-BDC5-BFF54F37A755}"/>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5"/>
              </a:rPr>
              <a:t>Reference</a:t>
            </a:r>
            <a:r>
              <a:rPr lang="en-US" sz="1000" i="1" dirty="0">
                <a:latin typeface="Work Sans" pitchFamily="2" charset="77"/>
              </a:rPr>
              <a:t> </a:t>
            </a:r>
            <a:r>
              <a:rPr lang="en-US" sz="1000" i="1">
                <a:latin typeface="Work Sans" pitchFamily="2" charset="77"/>
              </a:rPr>
              <a:t>- Anthropic</a:t>
            </a:r>
            <a:endParaRPr lang="en-US" sz="1000" i="1" dirty="0">
              <a:latin typeface="Work Sans" pitchFamily="2" charset="77"/>
            </a:endParaRPr>
          </a:p>
        </p:txBody>
      </p:sp>
    </p:spTree>
    <p:extLst>
      <p:ext uri="{BB962C8B-B14F-4D97-AF65-F5344CB8AC3E}">
        <p14:creationId xmlns:p14="http://schemas.microsoft.com/office/powerpoint/2010/main" val="20520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DAED7-6C03-B46B-4E2C-2E51E0A1CF7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8F8EBD-71B6-1A6C-BD11-C96B0CDCD9B5}"/>
              </a:ext>
            </a:extLst>
          </p:cNvPr>
          <p:cNvPicPr>
            <a:picLocks noChangeAspect="1"/>
          </p:cNvPicPr>
          <p:nvPr/>
        </p:nvPicPr>
        <p:blipFill>
          <a:blip r:embed="rId3"/>
          <a:stretch>
            <a:fillRect/>
          </a:stretch>
        </p:blipFill>
        <p:spPr>
          <a:xfrm>
            <a:off x="2254857" y="2169013"/>
            <a:ext cx="7318065" cy="3287259"/>
          </a:xfrm>
          <a:prstGeom prst="rect">
            <a:avLst/>
          </a:prstGeom>
        </p:spPr>
      </p:pic>
      <p:sp>
        <p:nvSpPr>
          <p:cNvPr id="20" name="TextBox 19">
            <a:extLst>
              <a:ext uri="{FF2B5EF4-FFF2-40B4-BE49-F238E27FC236}">
                <a16:creationId xmlns:a16="http://schemas.microsoft.com/office/drawing/2014/main" id="{3F3C09D8-0978-1072-AAE6-D51E26609F69}"/>
              </a:ext>
            </a:extLst>
          </p:cNvPr>
          <p:cNvSpPr txBox="1"/>
          <p:nvPr/>
        </p:nvSpPr>
        <p:spPr>
          <a:xfrm>
            <a:off x="304802" y="1032965"/>
            <a:ext cx="112181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Work Sans" pitchFamily="2" charset="77"/>
                <a:ea typeface="メイリオ"/>
              </a:rPr>
              <a:t>Agents are AI systems that leverage LLMs to reason through a solution, leveraging external tools, planning (like reflection and task decomposition), and having memory (short-term or long-term). </a:t>
            </a:r>
          </a:p>
        </p:txBody>
      </p:sp>
      <p:sp>
        <p:nvSpPr>
          <p:cNvPr id="5" name="TextBox 4">
            <a:extLst>
              <a:ext uri="{FF2B5EF4-FFF2-40B4-BE49-F238E27FC236}">
                <a16:creationId xmlns:a16="http://schemas.microsoft.com/office/drawing/2014/main" id="{7C5C8901-4DE5-C56D-6BBC-13813A79BFB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What constitutes an AI Agent</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CB673C76-0063-14FA-5489-1CABB8D6F371}"/>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8" name="TextBox 7">
            <a:extLst>
              <a:ext uri="{FF2B5EF4-FFF2-40B4-BE49-F238E27FC236}">
                <a16:creationId xmlns:a16="http://schemas.microsoft.com/office/drawing/2014/main" id="{2A08863B-3616-F6DF-45B7-EA11A1304C70}"/>
              </a:ext>
            </a:extLst>
          </p:cNvPr>
          <p:cNvSpPr txBox="1"/>
          <p:nvPr/>
        </p:nvSpPr>
        <p:spPr>
          <a:xfrm>
            <a:off x="8869356" y="6435705"/>
            <a:ext cx="3033249" cy="248664"/>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100000"/>
              </a:lnSpc>
              <a:spcBef>
                <a:spcPct val="20000"/>
              </a:spcBef>
              <a:spcAft>
                <a:spcPts val="600"/>
              </a:spcAft>
              <a:buClr>
                <a:srgbClr val="903163"/>
              </a:buClr>
              <a:buSzPct val="92000"/>
              <a:buFontTx/>
              <a:buNone/>
              <a:tabLst/>
              <a:defRPr/>
            </a:pPr>
            <a:r>
              <a:rPr kumimoji="0" lang="en-US" sz="900" b="0" i="1" u="none" strike="noStrike" kern="1200" cap="none" spc="0" normalizeH="0" baseline="0" noProof="0" dirty="0">
                <a:ln>
                  <a:noFill/>
                </a:ln>
                <a:solidFill>
                  <a:prstClr val="black"/>
                </a:solidFill>
                <a:effectLst/>
                <a:uLnTx/>
                <a:uFillTx/>
                <a:latin typeface="Work Sans" pitchFamily="2" charset="77"/>
              </a:rPr>
              <a:t>Source: Google’s Agents Whitepaper</a:t>
            </a:r>
          </a:p>
        </p:txBody>
      </p:sp>
    </p:spTree>
    <p:extLst>
      <p:ext uri="{BB962C8B-B14F-4D97-AF65-F5344CB8AC3E}">
        <p14:creationId xmlns:p14="http://schemas.microsoft.com/office/powerpoint/2010/main" val="2597775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F28C7-CDCB-9732-41CD-4FC1FF73EA2D}"/>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659D0EB-5564-B680-2F95-09BBE368A847}"/>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Deeper into Tools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3457A004-D428-A578-AD0D-AFD7A6CA44B2}"/>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89743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9FE9-7815-4E19-6776-0897E4243EB1}"/>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83252D2E-9E97-F390-0378-D690C1E49C8E}"/>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Function calling in Large Language Models (LLMs) enables these models to</a:t>
            </a:r>
            <a:r>
              <a:rPr kumimoji="0" lang="en-GB" sz="1800" b="1" i="0" u="none" strike="noStrike" kern="1200" cap="none" spc="0" normalizeH="0" baseline="0" noProof="0" dirty="0">
                <a:ln>
                  <a:noFill/>
                </a:ln>
                <a:solidFill>
                  <a:schemeClr val="tx1"/>
                </a:solidFill>
                <a:effectLst/>
                <a:uLnTx/>
                <a:uFillTx/>
                <a:latin typeface="Work Sans" pitchFamily="2" charset="77"/>
              </a:rPr>
              <a:t> interact with external tools and APIs</a:t>
            </a:r>
            <a:r>
              <a:rPr kumimoji="0" lang="en-GB" sz="1800" b="0" i="0" u="none" strike="noStrike" kern="1200" cap="none" spc="0" normalizeH="0" baseline="0" noProof="0" dirty="0">
                <a:ln>
                  <a:noFill/>
                </a:ln>
                <a:solidFill>
                  <a:schemeClr val="tx1"/>
                </a:solidFill>
                <a:effectLst/>
                <a:uLnTx/>
                <a:uFillTx/>
                <a:latin typeface="Work Sans" pitchFamily="2" charset="77"/>
              </a:rPr>
              <a:t>, thereby extending their capabilities beyond text generation to include real-time data retrieval</a:t>
            </a:r>
          </a:p>
        </p:txBody>
      </p:sp>
      <p:sp>
        <p:nvSpPr>
          <p:cNvPr id="5" name="TextBox 4">
            <a:extLst>
              <a:ext uri="{FF2B5EF4-FFF2-40B4-BE49-F238E27FC236}">
                <a16:creationId xmlns:a16="http://schemas.microsoft.com/office/drawing/2014/main" id="{1411295A-176E-8141-531D-BBB61DDF98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1CAA9661-480A-4F6F-A82D-1A2C4241CB83}"/>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42548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B3D9-1490-6478-00B9-ECCB2A629A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C07D02-4D1C-40AA-EEE1-53A74AB70665}"/>
              </a:ext>
            </a:extLst>
          </p:cNvPr>
          <p:cNvSpPr txBox="1"/>
          <p:nvPr/>
        </p:nvSpPr>
        <p:spPr>
          <a:xfrm>
            <a:off x="371709" y="1067398"/>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1: </a:t>
            </a:r>
            <a:r>
              <a:rPr lang="en-US" sz="2000" dirty="0">
                <a:latin typeface="Work Sans" pitchFamily="2" charset="77"/>
                <a:sym typeface="LabGrotesque-Black"/>
              </a:rPr>
              <a:t>Clone the Repository</a:t>
            </a:r>
          </a:p>
        </p:txBody>
      </p:sp>
      <p:sp>
        <p:nvSpPr>
          <p:cNvPr id="3" name="TextBox 2">
            <a:extLst>
              <a:ext uri="{FF2B5EF4-FFF2-40B4-BE49-F238E27FC236}">
                <a16:creationId xmlns:a16="http://schemas.microsoft.com/office/drawing/2014/main" id="{D193AF90-3B69-FF73-97DC-BFAF7A0876A6}"/>
              </a:ext>
            </a:extLst>
          </p:cNvPr>
          <p:cNvSpPr txBox="1"/>
          <p:nvPr/>
        </p:nvSpPr>
        <p:spPr>
          <a:xfrm>
            <a:off x="371707" y="1632394"/>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Clone the repository by performing </a:t>
            </a:r>
            <a:r>
              <a:rPr lang="en-US" sz="1400" dirty="0">
                <a:solidFill>
                  <a:srgbClr val="00B0F0"/>
                </a:solidFill>
                <a:latin typeface="Work Sans" pitchFamily="2" charset="77"/>
                <a:sym typeface="LabGrotesque-Black"/>
              </a:rPr>
              <a:t>git clone </a:t>
            </a:r>
            <a:r>
              <a:rPr lang="en-US" sz="1400" dirty="0">
                <a:solidFill>
                  <a:srgbClr val="00B0F0"/>
                </a:solidFill>
                <a:latin typeface="Work Sans" pitchFamily="2" charset="77"/>
                <a:ea typeface="LabGrotesque-Black"/>
                <a:cs typeface="LabGrotesque-Black"/>
                <a:sym typeface="LabGrotesque-Black"/>
                <a:hlinkClick r:id="rId3">
                  <a:extLst>
                    <a:ext uri="{A12FA001-AC4F-418D-AE19-62706E023703}">
                      <ahyp:hlinkClr xmlns:ahyp="http://schemas.microsoft.com/office/drawing/2018/hyperlinkcolor" val="tx"/>
                    </a:ext>
                  </a:extLst>
                </a:hlinkClick>
              </a:rPr>
              <a:t>https://github.com/anant173/agentic-ai-with-truefoundry.git</a:t>
            </a:r>
            <a:endParaRPr lang="en-US" sz="1400" dirty="0">
              <a:solidFill>
                <a:srgbClr val="00B0F0"/>
              </a:solidFill>
              <a:latin typeface="Work Sans" pitchFamily="2" charset="77"/>
              <a:ea typeface="LabGrotesque-Black"/>
              <a:cs typeface="LabGrotesque-Black"/>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cd agentic-ai-with-</a:t>
            </a:r>
            <a:r>
              <a:rPr lang="en-US" sz="1400" dirty="0" err="1">
                <a:solidFill>
                  <a:srgbClr val="00B0F0"/>
                </a:solidFill>
                <a:latin typeface="Work Sans" pitchFamily="2" charset="77"/>
                <a:sym typeface="LabGrotesque-Black"/>
              </a:rPr>
              <a:t>truefoundry</a:t>
            </a:r>
            <a:r>
              <a:rPr lang="en-US" sz="1400" dirty="0">
                <a:latin typeface="Work Sans" pitchFamily="2" charset="77"/>
                <a:sym typeface="LabGrotesque-Black"/>
              </a:rPr>
              <a:t> to move into the course directory</a:t>
            </a:r>
          </a:p>
        </p:txBody>
      </p:sp>
      <p:sp>
        <p:nvSpPr>
          <p:cNvPr id="4" name="TextBox 3">
            <a:extLst>
              <a:ext uri="{FF2B5EF4-FFF2-40B4-BE49-F238E27FC236}">
                <a16:creationId xmlns:a16="http://schemas.microsoft.com/office/drawing/2014/main" id="{08616643-5FB5-193D-7DD4-462EE02645E4}"/>
              </a:ext>
            </a:extLst>
          </p:cNvPr>
          <p:cNvSpPr txBox="1"/>
          <p:nvPr/>
        </p:nvSpPr>
        <p:spPr>
          <a:xfrm>
            <a:off x="371705" y="228784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2: </a:t>
            </a:r>
            <a:r>
              <a:rPr lang="en-US" sz="2000" dirty="0">
                <a:latin typeface="Work Sans" pitchFamily="2" charset="77"/>
                <a:sym typeface="LabGrotesque-Black"/>
              </a:rPr>
              <a:t>Setup Virtual Environment</a:t>
            </a:r>
          </a:p>
        </p:txBody>
      </p:sp>
      <p:sp>
        <p:nvSpPr>
          <p:cNvPr id="5" name="TextBox 4">
            <a:extLst>
              <a:ext uri="{FF2B5EF4-FFF2-40B4-BE49-F238E27FC236}">
                <a16:creationId xmlns:a16="http://schemas.microsoft.com/office/drawing/2014/main" id="{4D8613F1-0748-EEE9-61CC-8611D71EEE1E}"/>
              </a:ext>
            </a:extLst>
          </p:cNvPr>
          <p:cNvSpPr txBox="1"/>
          <p:nvPr/>
        </p:nvSpPr>
        <p:spPr>
          <a:xfrm>
            <a:off x="371704" y="2792399"/>
            <a:ext cx="11729077" cy="738664"/>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a:t>
            </a:r>
            <a:r>
              <a:rPr lang="en-US" sz="1400" dirty="0">
                <a:solidFill>
                  <a:srgbClr val="00B0F0"/>
                </a:solidFill>
                <a:latin typeface="Work Sans" pitchFamily="2" charset="77"/>
                <a:sym typeface="LabGrotesque-Black"/>
              </a:rPr>
              <a:t>uv</a:t>
            </a:r>
            <a:r>
              <a:rPr lang="en-US" sz="1400" dirty="0">
                <a:latin typeface="Work Sans" pitchFamily="2" charset="77"/>
                <a:sym typeface="LabGrotesque-Black"/>
              </a:rPr>
              <a:t> package manager: </a:t>
            </a:r>
            <a:r>
              <a:rPr lang="en-US" sz="1400" dirty="0">
                <a:solidFill>
                  <a:srgbClr val="00B0F0"/>
                </a:solidFill>
                <a:latin typeface="Work Sans" pitchFamily="2" charset="77"/>
                <a:sym typeface="LabGrotesque-Black"/>
                <a:hlinkClick r:id="rId4">
                  <a:extLst>
                    <a:ext uri="{A12FA001-AC4F-418D-AE19-62706E023703}">
                      <ahyp:hlinkClr xmlns:ahyp="http://schemas.microsoft.com/office/drawing/2018/hyperlinkcolor" val="tx"/>
                    </a:ext>
                  </a:extLst>
                </a:hlinkClick>
              </a:rPr>
              <a:t>https://docs.astral.sh/uv/getting-started/installation/</a:t>
            </a:r>
            <a:endParaRPr lang="en-US" sz="1400" dirty="0">
              <a:solidFill>
                <a:srgbClr val="00B0F0"/>
              </a:solidFill>
              <a:latin typeface="Work Sans" pitchFamily="2" charset="77"/>
              <a:sym typeface="LabGrotesque-Black"/>
            </a:endParaRPr>
          </a:p>
          <a:p>
            <a:pPr marL="28575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Create and activate virtual environment with Python </a:t>
            </a:r>
            <a:r>
              <a:rPr lang="en-US" sz="1400">
                <a:latin typeface="Work Sans" pitchFamily="2" charset="77"/>
                <a:sym typeface="LabGrotesque-Black"/>
              </a:rPr>
              <a:t>3.12 version: </a:t>
            </a:r>
            <a:r>
              <a:rPr lang="en-US" sz="1400" dirty="0">
                <a:solidFill>
                  <a:srgbClr val="00B0F0"/>
                </a:solidFill>
                <a:latin typeface="Work Sans" pitchFamily="2" charset="77"/>
                <a:sym typeface="LabGrotesque-Black"/>
                <a:hlinkClick r:id="rId5">
                  <a:extLst>
                    <a:ext uri="{A12FA001-AC4F-418D-AE19-62706E023703}">
                      <ahyp:hlinkClr xmlns:ahyp="http://schemas.microsoft.com/office/drawing/2018/hyperlinkcolor" val="tx"/>
                    </a:ext>
                  </a:extLst>
                </a:hlinkClick>
              </a:rPr>
              <a:t>https://docs.astral.sh/uv/pip/environments/</a:t>
            </a:r>
            <a:endParaRPr lang="en-US" sz="1400" dirty="0">
              <a:solidFill>
                <a:srgbClr val="00B0F0"/>
              </a:solidFill>
              <a:latin typeface="Work Sans" pitchFamily="2" charset="77"/>
              <a:sym typeface="LabGrotesque-Black"/>
            </a:endParaRP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Execute command </a:t>
            </a:r>
            <a:r>
              <a:rPr lang="en-US" sz="1400" dirty="0">
                <a:solidFill>
                  <a:srgbClr val="00B0F0"/>
                </a:solidFill>
                <a:latin typeface="Work Sans" pitchFamily="2" charset="77"/>
                <a:sym typeface="LabGrotesque-Black"/>
              </a:rPr>
              <a:t>uv sync </a:t>
            </a:r>
            <a:r>
              <a:rPr lang="en-US" sz="1400" dirty="0">
                <a:latin typeface="Work Sans" pitchFamily="2" charset="77"/>
                <a:sym typeface="LabGrotesque-Black"/>
              </a:rPr>
              <a:t>command to install all the packages</a:t>
            </a:r>
          </a:p>
        </p:txBody>
      </p:sp>
      <p:sp>
        <p:nvSpPr>
          <p:cNvPr id="6" name="TextBox 5">
            <a:extLst>
              <a:ext uri="{FF2B5EF4-FFF2-40B4-BE49-F238E27FC236}">
                <a16:creationId xmlns:a16="http://schemas.microsoft.com/office/drawing/2014/main" id="{26C3AC93-C7A4-7A7A-8BD3-0C97FB7F2E36}"/>
              </a:ext>
            </a:extLst>
          </p:cNvPr>
          <p:cNvSpPr txBox="1"/>
          <p:nvPr/>
        </p:nvSpPr>
        <p:spPr>
          <a:xfrm>
            <a:off x="371706" y="5041494"/>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4: </a:t>
            </a:r>
            <a:r>
              <a:rPr lang="en-US" sz="2000" dirty="0">
                <a:latin typeface="Work Sans" pitchFamily="2" charset="77"/>
                <a:sym typeface="LabGrotesque-Black"/>
              </a:rPr>
              <a:t>Install Cursor</a:t>
            </a:r>
          </a:p>
        </p:txBody>
      </p:sp>
      <p:sp>
        <p:nvSpPr>
          <p:cNvPr id="7" name="TextBox 6">
            <a:extLst>
              <a:ext uri="{FF2B5EF4-FFF2-40B4-BE49-F238E27FC236}">
                <a16:creationId xmlns:a16="http://schemas.microsoft.com/office/drawing/2014/main" id="{6B63B3FA-ADF4-815B-52A6-4B62C1141AB5}"/>
              </a:ext>
            </a:extLst>
          </p:cNvPr>
          <p:cNvSpPr txBox="1"/>
          <p:nvPr/>
        </p:nvSpPr>
        <p:spPr>
          <a:xfrm>
            <a:off x="371705" y="5546049"/>
            <a:ext cx="11729077" cy="523220"/>
          </a:xfrm>
          <a:prstGeom prst="rect">
            <a:avLst/>
          </a:prstGeom>
          <a:noFill/>
        </p:spPr>
        <p:txBody>
          <a:bodyPr wrap="square">
            <a:spAutoFit/>
          </a:bodyPr>
          <a:lstStyle/>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Install Cursor IDE and open the project</a:t>
            </a:r>
          </a:p>
          <a:p>
            <a:pPr marL="285750" marR="0" lvl="0" indent="-285750" algn="l" defTabSz="457182" rtl="0" eaLnBrk="1" fontAlgn="auto" latinLnBrk="0" hangingPunct="0">
              <a:lnSpc>
                <a:spcPct val="100000"/>
              </a:lnSpc>
              <a:spcBef>
                <a:spcPts val="0"/>
              </a:spcBef>
              <a:spcAft>
                <a:spcPts val="0"/>
              </a:spcAft>
              <a:buClrTx/>
              <a:buSzTx/>
              <a:buFont typeface="Arial" panose="020B0604020202020204" pitchFamily="34" charset="0"/>
              <a:buChar char="•"/>
              <a:tabLst/>
              <a:defRPr sz="2800" b="0">
                <a:latin typeface="LabGrotesque-Black"/>
                <a:ea typeface="LabGrotesque-Black"/>
                <a:cs typeface="LabGrotesque-Black"/>
                <a:sym typeface="LabGrotesque-Black"/>
              </a:defRPr>
            </a:pPr>
            <a:r>
              <a:rPr lang="en-US" sz="1400" dirty="0">
                <a:latin typeface="Work Sans" pitchFamily="2" charset="77"/>
                <a:sym typeface="LabGrotesque-Black"/>
              </a:rPr>
              <a:t>Select the correct environment</a:t>
            </a:r>
          </a:p>
        </p:txBody>
      </p:sp>
      <p:sp>
        <p:nvSpPr>
          <p:cNvPr id="8" name="TextBox 7">
            <a:extLst>
              <a:ext uri="{FF2B5EF4-FFF2-40B4-BE49-F238E27FC236}">
                <a16:creationId xmlns:a16="http://schemas.microsoft.com/office/drawing/2014/main" id="{C254497B-4382-BC2B-5644-3546A7B78B03}"/>
              </a:ext>
            </a:extLst>
          </p:cNvPr>
          <p:cNvSpPr txBox="1"/>
          <p:nvPr/>
        </p:nvSpPr>
        <p:spPr>
          <a:xfrm>
            <a:off x="371705" y="6211980"/>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And you’re set!</a:t>
            </a:r>
            <a:endParaRPr lang="en-US" sz="2000" dirty="0">
              <a:latin typeface="Work Sans" pitchFamily="2" charset="77"/>
              <a:sym typeface="LabGrotesque-Black"/>
            </a:endParaRPr>
          </a:p>
        </p:txBody>
      </p:sp>
      <p:sp>
        <p:nvSpPr>
          <p:cNvPr id="10" name="TextBox 9">
            <a:extLst>
              <a:ext uri="{FF2B5EF4-FFF2-40B4-BE49-F238E27FC236}">
                <a16:creationId xmlns:a16="http://schemas.microsoft.com/office/drawing/2014/main" id="{4676EC26-7717-C26C-483B-56704C55372A}"/>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Getting Started</a:t>
            </a:r>
            <a:endParaRPr lang="en-US" sz="2400" dirty="0">
              <a:latin typeface="Work Sans" pitchFamily="2" charset="77"/>
              <a:sym typeface="LabGrotesque-Black"/>
            </a:endParaRPr>
          </a:p>
        </p:txBody>
      </p:sp>
      <p:pic>
        <p:nvPicPr>
          <p:cNvPr id="11" name="pasted-movie.png" descr="pasted-movie.png">
            <a:extLst>
              <a:ext uri="{FF2B5EF4-FFF2-40B4-BE49-F238E27FC236}">
                <a16:creationId xmlns:a16="http://schemas.microsoft.com/office/drawing/2014/main" id="{2B4BC304-D60E-BF70-10B7-9FD657A08749}"/>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1E51E1C-A411-7A47-BDC3-28EE94747B88}"/>
              </a:ext>
            </a:extLst>
          </p:cNvPr>
          <p:cNvSpPr txBox="1"/>
          <p:nvPr/>
        </p:nvSpPr>
        <p:spPr>
          <a:xfrm>
            <a:off x="371705" y="3750656"/>
            <a:ext cx="11729077" cy="40011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lang="en-US" sz="2000" b="1" dirty="0">
                <a:latin typeface="Work Sans" pitchFamily="2" charset="77"/>
                <a:sym typeface="LabGrotesque-Black"/>
              </a:rPr>
              <a:t>Step 3: </a:t>
            </a:r>
            <a:r>
              <a:rPr lang="en-US" sz="2000" dirty="0">
                <a:latin typeface="Work Sans" pitchFamily="2" charset="77"/>
                <a:sym typeface="LabGrotesque-Black"/>
              </a:rPr>
              <a:t>Initialize Environment File (.env) at root</a:t>
            </a:r>
          </a:p>
        </p:txBody>
      </p:sp>
      <p:sp>
        <p:nvSpPr>
          <p:cNvPr id="12" name="TextBox 11">
            <a:extLst>
              <a:ext uri="{FF2B5EF4-FFF2-40B4-BE49-F238E27FC236}">
                <a16:creationId xmlns:a16="http://schemas.microsoft.com/office/drawing/2014/main" id="{B02BC545-E8CD-36D9-DCB7-D73C14F7D5EA}"/>
              </a:ext>
            </a:extLst>
          </p:cNvPr>
          <p:cNvSpPr txBox="1"/>
          <p:nvPr/>
        </p:nvSpPr>
        <p:spPr>
          <a:xfrm>
            <a:off x="371704" y="4255211"/>
            <a:ext cx="11729077" cy="523220"/>
          </a:xfrm>
          <a:prstGeom prst="rect">
            <a:avLst/>
          </a:prstGeom>
          <a:noFill/>
        </p:spPr>
        <p:txBody>
          <a:bodyPr wrap="square">
            <a:spAutoFit/>
          </a:bodyPr>
          <a:lstStyle/>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LLM API keys: OpenAI, Google, Anthropic, DeepSeek </a:t>
            </a:r>
            <a:r>
              <a:rPr lang="en-US" sz="1400" i="1" dirty="0">
                <a:solidFill>
                  <a:schemeClr val="bg1">
                    <a:lumMod val="50000"/>
                  </a:schemeClr>
                </a:solidFill>
                <a:latin typeface="Work Sans" pitchFamily="2" charset="77"/>
                <a:sym typeface="LabGrotesque-Black"/>
              </a:rPr>
              <a:t>(paid, optional)</a:t>
            </a:r>
            <a:r>
              <a:rPr lang="en-US" sz="1400" dirty="0">
                <a:latin typeface="Work Sans" pitchFamily="2" charset="77"/>
                <a:sym typeface="LabGrotesque-Black"/>
              </a:rPr>
              <a:t>; </a:t>
            </a:r>
            <a:r>
              <a:rPr lang="en-US" sz="1400" dirty="0" err="1">
                <a:latin typeface="Work Sans" pitchFamily="2" charset="77"/>
                <a:sym typeface="LabGrotesque-Black"/>
              </a:rPr>
              <a:t>Groq</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(free, required)</a:t>
            </a:r>
            <a:r>
              <a:rPr lang="en-US" sz="1400" dirty="0">
                <a:latin typeface="Work Sans" pitchFamily="2" charset="77"/>
                <a:sym typeface="LabGrotesque-Black"/>
              </a:rPr>
              <a:t>; </a:t>
            </a:r>
            <a:r>
              <a:rPr lang="en-US" sz="1400" dirty="0" err="1">
                <a:latin typeface="Work Sans" pitchFamily="2" charset="77"/>
                <a:sym typeface="LabGrotesque-Black"/>
              </a:rPr>
              <a:t>TrueFoundry</a:t>
            </a:r>
            <a:r>
              <a:rPr lang="en-US" sz="1400" dirty="0">
                <a:latin typeface="Work Sans" pitchFamily="2" charset="77"/>
                <a:sym typeface="LabGrotesque-Black"/>
              </a:rPr>
              <a:t> </a:t>
            </a:r>
            <a:r>
              <a:rPr lang="en-US" sz="1400" i="1" dirty="0">
                <a:solidFill>
                  <a:schemeClr val="bg1">
                    <a:lumMod val="50000"/>
                  </a:schemeClr>
                </a:solidFill>
                <a:latin typeface="Work Sans" pitchFamily="2" charset="77"/>
                <a:sym typeface="LabGrotesque-Black"/>
              </a:rPr>
              <a:t>(given)</a:t>
            </a:r>
          </a:p>
          <a:p>
            <a:pPr marL="285750" lvl="0" indent="-285750" defTabSz="457182" hangingPunct="0">
              <a:buFont typeface="Arial" panose="020B0604020202020204" pitchFamily="34" charset="0"/>
              <a:buChar char="•"/>
              <a:defRPr sz="2800" b="0">
                <a:latin typeface="LabGrotesque-Black"/>
                <a:ea typeface="LabGrotesque-Black"/>
                <a:cs typeface="LabGrotesque-Black"/>
                <a:sym typeface="LabGrotesque-Black"/>
              </a:defRPr>
            </a:pPr>
            <a:r>
              <a:rPr lang="en-US" sz="1400" dirty="0">
                <a:latin typeface="Work Sans" pitchFamily="2" charset="77"/>
                <a:sym typeface="LabGrotesque-Black"/>
              </a:rPr>
              <a:t>Other API keys: </a:t>
            </a:r>
            <a:r>
              <a:rPr lang="en-US" sz="1400" dirty="0" err="1">
                <a:latin typeface="Work Sans" pitchFamily="2" charset="77"/>
                <a:sym typeface="LabGrotesque-Black"/>
              </a:rPr>
              <a:t>Tavily</a:t>
            </a:r>
            <a:r>
              <a:rPr lang="en-US" sz="1400" dirty="0">
                <a:latin typeface="Work Sans" pitchFamily="2" charset="77"/>
                <a:sym typeface="LabGrotesque-Black"/>
              </a:rPr>
              <a:t>, Linkup, </a:t>
            </a:r>
            <a:r>
              <a:rPr lang="en-US" sz="1400" dirty="0" err="1">
                <a:latin typeface="Work Sans" pitchFamily="2" charset="77"/>
                <a:sym typeface="LabGrotesque-Black"/>
              </a:rPr>
              <a:t>HuggingFace</a:t>
            </a:r>
            <a:endParaRPr lang="en-US" sz="1400" dirty="0">
              <a:latin typeface="Work Sans" pitchFamily="2" charset="77"/>
              <a:sym typeface="LabGrotesque-Black"/>
            </a:endParaRPr>
          </a:p>
        </p:txBody>
      </p:sp>
    </p:spTree>
    <p:extLst>
      <p:ext uri="{BB962C8B-B14F-4D97-AF65-F5344CB8AC3E}">
        <p14:creationId xmlns:p14="http://schemas.microsoft.com/office/powerpoint/2010/main" val="171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9"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ED22-5937-F5E0-E60E-50DBD8CC918D}"/>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F799E279-B15F-B664-7D5B-9CE78C0488B2}"/>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The function-calling feature is implemented using a combination of </a:t>
            </a:r>
            <a:r>
              <a:rPr kumimoji="0" lang="en-GB" sz="1800" b="1" i="0" u="none" strike="noStrike" kern="1200" cap="none" spc="0" normalizeH="0" baseline="0" noProof="0" dirty="0">
                <a:ln>
                  <a:noFill/>
                </a:ln>
                <a:solidFill>
                  <a:schemeClr val="tx1"/>
                </a:solidFill>
                <a:effectLst/>
                <a:uLnTx/>
                <a:uFillTx/>
                <a:latin typeface="Work Sans" pitchFamily="2" charset="77"/>
              </a:rPr>
              <a:t>fine-tuning, prompt engineering, and structured output generation </a:t>
            </a:r>
            <a:r>
              <a:rPr kumimoji="0" lang="en-GB" sz="1800" b="0" i="0" u="none" strike="noStrike" kern="1200" cap="none" spc="0" normalizeH="0" baseline="0" noProof="0" dirty="0">
                <a:ln>
                  <a:noFill/>
                </a:ln>
                <a:solidFill>
                  <a:schemeClr val="tx1"/>
                </a:solidFill>
                <a:effectLst/>
                <a:uLnTx/>
                <a:uFillTx/>
                <a:latin typeface="Work Sans" pitchFamily="2" charset="77"/>
              </a:rPr>
              <a:t>techniques.</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Finetuning: </a:t>
            </a:r>
            <a:r>
              <a:rPr lang="en-GB" dirty="0">
                <a:solidFill>
                  <a:schemeClr val="tx1"/>
                </a:solidFill>
                <a:latin typeface="Work Sans" pitchFamily="2" charset="77"/>
              </a:rPr>
              <a:t>Teach the LLM to call functions, by showing it examples of user query – correct function</a:t>
            </a:r>
          </a:p>
          <a:p>
            <a:pPr marL="915750" lvl="1" indent="-285750">
              <a:spcAft>
                <a:spcPts val="1200"/>
              </a:spcAft>
              <a:buClr>
                <a:srgbClr val="ED8428"/>
              </a:buClr>
              <a:buFont typeface="Arial" panose="020B0604020202020204" pitchFamily="34" charset="0"/>
              <a:buChar char="•"/>
              <a:defRPr/>
            </a:pPr>
            <a:r>
              <a:rPr lang="en-GB" b="1" dirty="0">
                <a:solidFill>
                  <a:schemeClr val="tx1"/>
                </a:solidFill>
                <a:latin typeface="Work Sans" pitchFamily="2" charset="77"/>
              </a:rPr>
              <a:t>Prompt Engineering: </a:t>
            </a:r>
            <a:r>
              <a:rPr lang="en-GB" dirty="0">
                <a:solidFill>
                  <a:schemeClr val="tx1"/>
                </a:solidFill>
                <a:latin typeface="Work Sans" pitchFamily="2" charset="77"/>
              </a:rPr>
              <a:t>Include the function's name, a description of what it does, and a list of its required parameters and their data types</a:t>
            </a:r>
          </a:p>
          <a:p>
            <a:pPr marL="915750" lvl="1" indent="-285750">
              <a:spcAft>
                <a:spcPts val="1200"/>
              </a:spcAft>
              <a:buClr>
                <a:srgbClr val="ED8428"/>
              </a:buClr>
              <a:buFont typeface="Arial" panose="020B0604020202020204" pitchFamily="34" charset="0"/>
              <a:buChar char="•"/>
              <a:defRPr/>
            </a:pPr>
            <a:r>
              <a:rPr kumimoji="0" lang="en-GB" b="1" i="0" u="none" strike="noStrike" kern="1200" cap="none" spc="0" normalizeH="0" baseline="0" noProof="0" dirty="0">
                <a:ln>
                  <a:noFill/>
                </a:ln>
                <a:solidFill>
                  <a:schemeClr val="tx1"/>
                </a:solidFill>
                <a:effectLst/>
                <a:uLnTx/>
                <a:uFillTx/>
                <a:latin typeface="Work Sans" pitchFamily="2" charset="77"/>
              </a:rPr>
              <a:t>Structured Output Generation: </a:t>
            </a:r>
            <a:r>
              <a:rPr lang="en-GB" dirty="0">
                <a:solidFill>
                  <a:schemeClr val="tx1"/>
                </a:solidFill>
                <a:latin typeface="Work Sans" pitchFamily="2" charset="77"/>
              </a:rPr>
              <a:t>LLM should generate a structured output, typically a JSON, containing the function’s</a:t>
            </a:r>
            <a:r>
              <a:rPr kumimoji="0" lang="en-GB" b="1" i="0" u="none" strike="noStrike" kern="1200" cap="none" spc="0" normalizeH="0" baseline="0" noProof="0" dirty="0">
                <a:ln>
                  <a:noFill/>
                </a:ln>
                <a:solidFill>
                  <a:schemeClr val="tx1"/>
                </a:solidFill>
                <a:effectLst/>
                <a:uLnTx/>
                <a:uFillTx/>
                <a:latin typeface="Work Sans" pitchFamily="2" charset="77"/>
              </a:rPr>
              <a:t> </a:t>
            </a:r>
            <a:r>
              <a:rPr kumimoji="0" lang="en-GB" i="0" u="none" strike="noStrike" kern="1200" cap="none" spc="0" normalizeH="0" baseline="0" noProof="0" dirty="0">
                <a:ln>
                  <a:noFill/>
                </a:ln>
                <a:solidFill>
                  <a:schemeClr val="tx1"/>
                </a:solidFill>
                <a:effectLst/>
                <a:uLnTx/>
                <a:uFillTx/>
                <a:latin typeface="Work Sans" pitchFamily="2" charset="77"/>
              </a:rPr>
              <a:t>name and specific arguments needed</a:t>
            </a:r>
          </a:p>
          <a:p>
            <a:pPr marL="915750" lvl="1" indent="-285750">
              <a:spcAft>
                <a:spcPts val="1200"/>
              </a:spcAft>
              <a:buClr>
                <a:srgbClr val="ED8428"/>
              </a:buClr>
              <a:buFont typeface="Arial" panose="020B0604020202020204" pitchFamily="34" charset="0"/>
              <a:buChar char="•"/>
              <a:defRPr/>
            </a:pPr>
            <a:r>
              <a:rPr lang="en-GB" i="1" dirty="0">
                <a:solidFill>
                  <a:schemeClr val="tx1"/>
                </a:solidFill>
                <a:latin typeface="Work Sans" pitchFamily="2" charset="77"/>
              </a:rPr>
              <a:t>Note: </a:t>
            </a:r>
            <a:r>
              <a:rPr lang="en-GB" dirty="0">
                <a:solidFill>
                  <a:schemeClr val="tx1"/>
                </a:solidFill>
                <a:latin typeface="Work Sans" pitchFamily="2" charset="77"/>
              </a:rPr>
              <a:t>Prompt engineering tools is as important as overall prompt engineering, as agents often fail at their tasks when they don’t call tools the right way!</a:t>
            </a:r>
            <a:endParaRPr kumimoji="0" lang="en-GB"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A3ECB72B-6391-D33D-BF2F-637D208440A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CDF8C7F-603D-F826-0A17-477FB75B137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496040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EF87D-983D-C055-2A79-8238AC9CD37A}"/>
            </a:ext>
          </a:extLst>
        </p:cNvPr>
        <p:cNvGrpSpPr/>
        <p:nvPr/>
      </p:nvGrpSpPr>
      <p:grpSpPr>
        <a:xfrm>
          <a:off x="0" y="0"/>
          <a:ext cx="0" cy="0"/>
          <a:chOff x="0" y="0"/>
          <a:chExt cx="0" cy="0"/>
        </a:xfrm>
      </p:grpSpPr>
      <p:sp>
        <p:nvSpPr>
          <p:cNvPr id="16" name="Text Placeholder 5">
            <a:extLst>
              <a:ext uri="{FF2B5EF4-FFF2-40B4-BE49-F238E27FC236}">
                <a16:creationId xmlns:a16="http://schemas.microsoft.com/office/drawing/2014/main" id="{07D6B092-647B-60D0-F997-C0A7C6BA9921}"/>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GB" sz="1800" b="0" i="0" u="none" strike="noStrike" kern="1200" cap="none" spc="0" normalizeH="0" baseline="0" noProof="0" dirty="0">
                <a:ln>
                  <a:noFill/>
                </a:ln>
                <a:solidFill>
                  <a:schemeClr val="tx1"/>
                </a:solidFill>
                <a:effectLst/>
                <a:uLnTx/>
                <a:uFillTx/>
                <a:latin typeface="Work Sans" pitchFamily="2" charset="77"/>
              </a:rPr>
              <a:t>Primary use cases that leverage function calling</a:t>
            </a:r>
            <a:r>
              <a:rPr kumimoji="0" lang="en-IN" sz="1800" b="0" i="0" u="none" strike="noStrike" kern="1200" cap="none" spc="0" normalizeH="0" baseline="0" noProof="0" dirty="0">
                <a:ln>
                  <a:noFill/>
                </a:ln>
                <a:solidFill>
                  <a:schemeClr val="tx1"/>
                </a:solidFill>
                <a:effectLst/>
                <a:uLnTx/>
                <a:uFillTx/>
                <a:latin typeface="Work Sans" pitchFamily="2" charset="77"/>
              </a:rPr>
              <a:t>:</a:t>
            </a: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Agents</a:t>
            </a:r>
          </a:p>
          <a:p>
            <a:pPr marL="1241550" lvl="2" indent="-285750">
              <a:spcAft>
                <a:spcPts val="0"/>
              </a:spcAft>
              <a:buClr>
                <a:srgbClr val="ED8428"/>
              </a:buClr>
              <a:defRPr/>
            </a:pPr>
            <a:r>
              <a:rPr lang="en-IN" dirty="0"/>
              <a:t>For example, if you say, "What's the weather like in Boston?", the LLM can decide that it needs a weather API to get the answer. It then generates a structured function call (e.g., </a:t>
            </a:r>
            <a:r>
              <a:rPr lang="en-IN" dirty="0" err="1"/>
              <a:t>get_weather</a:t>
            </a:r>
            <a:r>
              <a:rPr lang="en-IN" dirty="0"/>
              <a:t>(location="Boston")), which your application executes. The results from that API are then sent back to the LLM, which uses them to formulate a natural language response like, "The weather in Boston is currently sunny and 75°F.”</a:t>
            </a:r>
          </a:p>
          <a:p>
            <a:pPr marL="1241550" lvl="2" indent="-285750">
              <a:spcAft>
                <a:spcPts val="0"/>
              </a:spcAft>
              <a:buClr>
                <a:srgbClr val="ED8428"/>
              </a:buClr>
              <a:defRPr/>
            </a:pPr>
            <a:endParaRPr lang="en-IN" dirty="0"/>
          </a:p>
          <a:p>
            <a:pPr marL="971550" lvl="1" indent="-285750">
              <a:spcAft>
                <a:spcPts val="0"/>
              </a:spcAft>
              <a:buClr>
                <a:srgbClr val="ED8428"/>
              </a:buClr>
              <a:defRPr/>
            </a:pPr>
            <a:r>
              <a:rPr lang="en-IN" dirty="0"/>
              <a:t>Complex multi-turn chatbots</a:t>
            </a:r>
          </a:p>
          <a:p>
            <a:pPr marL="1241550" lvl="2" indent="-285750">
              <a:spcAft>
                <a:spcPts val="0"/>
              </a:spcAft>
              <a:buClr>
                <a:srgbClr val="ED8428"/>
              </a:buClr>
              <a:defRPr/>
            </a:pPr>
            <a:r>
              <a:rPr lang="en-IN" dirty="0"/>
              <a:t>By using function calls, the chatbot can "write" to a memory or database and "read" from it in subsequent turns.</a:t>
            </a:r>
          </a:p>
          <a:p>
            <a:pPr marL="1241550" lvl="2" indent="-285750">
              <a:spcAft>
                <a:spcPts val="0"/>
              </a:spcAft>
              <a:buClr>
                <a:srgbClr val="ED8428"/>
              </a:buClr>
              <a:defRPr/>
            </a:pP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Batch inference feature extraction</a:t>
            </a:r>
          </a:p>
          <a:p>
            <a:pPr marL="1241550" lvl="2" indent="-285750">
              <a:spcAft>
                <a:spcPts val="0"/>
              </a:spcAft>
              <a:buClr>
                <a:srgbClr val="ED8428"/>
              </a:buClr>
              <a:defRPr/>
            </a:pPr>
            <a:r>
              <a:rPr lang="en-IN" dirty="0"/>
              <a:t>For example, you could have millions of customer reviews and use an LLM with a function-calling capability to extract key information like </a:t>
            </a:r>
            <a:r>
              <a:rPr lang="en-IN" dirty="0" err="1"/>
              <a:t>product_name</a:t>
            </a:r>
            <a:r>
              <a:rPr lang="en-IN" dirty="0"/>
              <a:t>, sentiment (positive/negative), and </a:t>
            </a:r>
            <a:r>
              <a:rPr lang="en-IN" dirty="0" err="1"/>
              <a:t>key_complaint</a:t>
            </a:r>
            <a:r>
              <a:rPr lang="en-IN" dirty="0"/>
              <a:t>.</a:t>
            </a:r>
            <a:endParaRPr kumimoji="0" lang="en-GB" b="0" i="0" u="none" strike="noStrike" kern="1200" cap="none" spc="0" normalizeH="0" baseline="0" noProof="0" dirty="0">
              <a:ln>
                <a:noFill/>
              </a:ln>
              <a:solidFill>
                <a:schemeClr val="tx1"/>
              </a:solidFill>
              <a:effectLst/>
              <a:uLnTx/>
              <a:uFillTx/>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endParaRPr lang="en-GB" dirty="0">
              <a:solidFill>
                <a:schemeClr val="tx1"/>
              </a:solidFill>
              <a:latin typeface="Work Sans" pitchFamily="2" charset="77"/>
            </a:endParaRPr>
          </a:p>
          <a:p>
            <a:pPr marL="971550" marR="0" lvl="1" indent="-285750" algn="l" defTabSz="457200" rtl="0" eaLnBrk="1" fontAlgn="auto" latinLnBrk="0" hangingPunct="1">
              <a:lnSpc>
                <a:spcPct val="100000"/>
              </a:lnSpc>
              <a:spcBef>
                <a:spcPct val="20000"/>
              </a:spcBef>
              <a:spcAft>
                <a:spcPts val="0"/>
              </a:spcAft>
              <a:buClr>
                <a:srgbClr val="ED8428"/>
              </a:buClr>
              <a:buSzPct val="92000"/>
              <a:buFont typeface="Wingdings 2" panose="05020102010507070707" pitchFamily="18" charset="2"/>
              <a:buChar char=""/>
              <a:tabLst/>
              <a:defRPr/>
            </a:pPr>
            <a:r>
              <a:rPr kumimoji="0" lang="en-GB" b="0" i="0" u="none" strike="noStrike" kern="1200" cap="none" spc="0" normalizeH="0" baseline="0" noProof="0" dirty="0">
                <a:ln>
                  <a:noFill/>
                </a:ln>
                <a:solidFill>
                  <a:schemeClr val="tx1"/>
                </a:solidFill>
                <a:effectLst/>
                <a:uLnTx/>
                <a:uFillTx/>
                <a:latin typeface="Work Sans" pitchFamily="2" charset="77"/>
              </a:rPr>
              <a:t>Structured output generation</a:t>
            </a:r>
          </a:p>
          <a:p>
            <a:pPr marL="1241550" lvl="2" indent="-285750">
              <a:spcAft>
                <a:spcPts val="0"/>
              </a:spcAft>
              <a:buClr>
                <a:srgbClr val="ED8428"/>
              </a:buClr>
              <a:defRPr/>
            </a:pPr>
            <a:r>
              <a:rPr lang="en-GB" dirty="0">
                <a:solidFill>
                  <a:schemeClr val="tx1"/>
                </a:solidFill>
                <a:latin typeface="Work Sans" pitchFamily="2" charset="77"/>
              </a:rPr>
              <a:t>In general!</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
        <p:nvSpPr>
          <p:cNvPr id="5" name="TextBox 4">
            <a:extLst>
              <a:ext uri="{FF2B5EF4-FFF2-40B4-BE49-F238E27FC236}">
                <a16:creationId xmlns:a16="http://schemas.microsoft.com/office/drawing/2014/main" id="{921FFCAB-7CB8-EB4B-7409-A04DA44D4EF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FF06C274-1438-B4AA-999D-CF7816AF21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10798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DBA2-4203-069D-CBB2-C6DB57F53FA9}"/>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B384624A-9ABD-B09C-AE4B-6D350A738B6B}"/>
              </a:ext>
            </a:extLst>
          </p:cNvPr>
          <p:cNvSpPr txBox="1"/>
          <p:nvPr/>
        </p:nvSpPr>
        <p:spPr>
          <a:xfrm>
            <a:off x="4002317" y="2723313"/>
            <a:ext cx="4187365" cy="338554"/>
          </a:xfrm>
          <a:prstGeom prst="rect">
            <a:avLst/>
          </a:prstGeom>
          <a:noFill/>
        </p:spPr>
        <p:txBody>
          <a:bodyPr wrap="none" rtlCol="0">
            <a:spAutoFit/>
          </a:bodyPr>
          <a:lstStyle/>
          <a:p>
            <a:pPr defTabSz="914400">
              <a:defRPr/>
            </a:pPr>
            <a:r>
              <a:rPr lang="en-US" sz="1600" b="1" i="1" dirty="0">
                <a:solidFill>
                  <a:srgbClr val="000000"/>
                </a:solidFill>
                <a:latin typeface="Work Sans" pitchFamily="2" charset="77"/>
                <a:ea typeface="メイリオ"/>
                <a:hlinkClick r:id="rId3"/>
              </a:rPr>
              <a:t>Berkeley Function-Calling Leaderboard</a:t>
            </a:r>
            <a:endParaRPr lang="en-US" sz="1600" b="1" i="1" dirty="0">
              <a:solidFill>
                <a:srgbClr val="000000"/>
              </a:solidFill>
              <a:latin typeface="Work Sans" pitchFamily="2" charset="77"/>
              <a:ea typeface="メイリオ"/>
            </a:endParaRPr>
          </a:p>
        </p:txBody>
      </p:sp>
      <p:sp>
        <p:nvSpPr>
          <p:cNvPr id="5" name="TextBox 4">
            <a:extLst>
              <a:ext uri="{FF2B5EF4-FFF2-40B4-BE49-F238E27FC236}">
                <a16:creationId xmlns:a16="http://schemas.microsoft.com/office/drawing/2014/main" id="{53C1C251-CBEE-A074-C893-118FFCBCB996}"/>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C73D77C4-8A06-92DA-2109-99AA39D4AD25}"/>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Text Placeholder 5">
            <a:extLst>
              <a:ext uri="{FF2B5EF4-FFF2-40B4-BE49-F238E27FC236}">
                <a16:creationId xmlns:a16="http://schemas.microsoft.com/office/drawing/2014/main" id="{DF1C44B5-ECA0-F49D-41BC-6F42C6887094}"/>
              </a:ext>
            </a:extLst>
          </p:cNvPr>
          <p:cNvSpPr txBox="1">
            <a:spLocks/>
          </p:cNvSpPr>
          <p:nvPr/>
        </p:nvSpPr>
        <p:spPr>
          <a:xfrm>
            <a:off x="192358" y="1170792"/>
            <a:ext cx="11298916" cy="5031084"/>
          </a:xfrm>
          <a:prstGeom prst="rect">
            <a:avLst/>
          </a:prstGeom>
        </p:spPr>
        <p:txBody>
          <a:bodyPr vert="horz" lIns="91440" tIns="45720" rIns="91440" bIns="45720" rtlCol="0" anchor="t" anchorCtr="0">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marR="0" lvl="0" indent="-285750" algn="l" defTabSz="457200" rtl="0" eaLnBrk="1" fontAlgn="auto" latinLnBrk="0" hangingPunct="1">
              <a:lnSpc>
                <a:spcPct val="100000"/>
              </a:lnSpc>
              <a:spcBef>
                <a:spcPct val="20000"/>
              </a:spcBef>
              <a:spcAft>
                <a:spcPts val="1200"/>
              </a:spcAft>
              <a:buClr>
                <a:srgbClr val="ED8428"/>
              </a:buClr>
              <a:buSzPct val="92000"/>
              <a:buFont typeface="Arial" panose="020B0604020202020204" pitchFamily="34" charset="0"/>
              <a:buChar char="•"/>
              <a:tabLst/>
              <a:defRPr/>
            </a:pPr>
            <a:r>
              <a:rPr kumimoji="0" lang="en-US" sz="1800" b="0" i="0" u="none" strike="noStrike" kern="1200" cap="none" spc="0" normalizeH="0" baseline="0" noProof="0" dirty="0">
                <a:ln>
                  <a:noFill/>
                </a:ln>
                <a:solidFill>
                  <a:schemeClr val="tx1"/>
                </a:solidFill>
                <a:effectLst/>
                <a:uLnTx/>
                <a:uFillTx/>
                <a:latin typeface="Work Sans" pitchFamily="2" charset="77"/>
              </a:rPr>
              <a:t>Not all LLMs are made the same, and LLMs differ in their capabilities to call the right tools</a:t>
            </a:r>
            <a:endParaRPr kumimoji="0" lang="en-IN" b="0" i="0" u="none" strike="noStrike" kern="1200" cap="none" spc="0" normalizeH="0" baseline="0" noProof="0" dirty="0">
              <a:ln>
                <a:noFill/>
              </a:ln>
              <a:solidFill>
                <a:schemeClr val="tx1"/>
              </a:solidFill>
              <a:effectLst/>
              <a:uLnTx/>
              <a:uFillTx/>
              <a:latin typeface="Work Sans" pitchFamily="2" charset="77"/>
            </a:endParaRPr>
          </a:p>
        </p:txBody>
      </p:sp>
    </p:spTree>
    <p:extLst>
      <p:ext uri="{BB962C8B-B14F-4D97-AF65-F5344CB8AC3E}">
        <p14:creationId xmlns:p14="http://schemas.microsoft.com/office/powerpoint/2010/main" val="116647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2FB2C-D481-ED45-74C8-D5B26D0842C2}"/>
            </a:ext>
          </a:extLst>
        </p:cNvPr>
        <p:cNvGrpSpPr/>
        <p:nvPr/>
      </p:nvGrpSpPr>
      <p:grpSpPr>
        <a:xfrm>
          <a:off x="0" y="0"/>
          <a:ext cx="0" cy="0"/>
          <a:chOff x="0" y="0"/>
          <a:chExt cx="0" cy="0"/>
        </a:xfrm>
      </p:grpSpPr>
      <p:pic>
        <p:nvPicPr>
          <p:cNvPr id="17" name="Picture 2" descr="Function Calling Diagram Steps">
            <a:extLst>
              <a:ext uri="{FF2B5EF4-FFF2-40B4-BE49-F238E27FC236}">
                <a16:creationId xmlns:a16="http://schemas.microsoft.com/office/drawing/2014/main" id="{D54270F2-3544-4438-6AB9-7462A4167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6190" y="873769"/>
            <a:ext cx="3872112" cy="557212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25C5DC1-997C-2A32-DBCD-203D601234CE}"/>
              </a:ext>
            </a:extLst>
          </p:cNvPr>
          <p:cNvSpPr txBox="1"/>
          <p:nvPr/>
        </p:nvSpPr>
        <p:spPr>
          <a:xfrm>
            <a:off x="7993437" y="6230451"/>
            <a:ext cx="1327608" cy="215444"/>
          </a:xfrm>
          <a:prstGeom prst="rect">
            <a:avLst/>
          </a:prstGeom>
          <a:noFill/>
        </p:spPr>
        <p:txBody>
          <a:bodyPr wrap="none" rtlCol="0">
            <a:spAutoFit/>
          </a:bodyPr>
          <a:lstStyle/>
          <a:p>
            <a:pPr defTabSz="914400">
              <a:defRPr/>
            </a:pPr>
            <a:r>
              <a:rPr lang="en-US" sz="800" i="1" dirty="0">
                <a:solidFill>
                  <a:srgbClr val="000000"/>
                </a:solidFill>
                <a:latin typeface="Work Sans" pitchFamily="2" charset="77"/>
                <a:ea typeface="メイリオ"/>
              </a:rPr>
              <a:t>Image Source: </a:t>
            </a:r>
            <a:r>
              <a:rPr lang="en-US" sz="800" i="1" dirty="0">
                <a:solidFill>
                  <a:srgbClr val="000000"/>
                </a:solidFill>
                <a:latin typeface="Work Sans" pitchFamily="2" charset="77"/>
                <a:ea typeface="メイリオ"/>
                <a:hlinkClick r:id="rId4"/>
              </a:rPr>
              <a:t>OpenAI</a:t>
            </a:r>
            <a:r>
              <a:rPr lang="en-US" sz="800" i="1" dirty="0">
                <a:solidFill>
                  <a:srgbClr val="000000"/>
                </a:solidFill>
                <a:latin typeface="Work Sans" pitchFamily="2" charset="77"/>
                <a:ea typeface="メイリオ"/>
              </a:rPr>
              <a:t> </a:t>
            </a:r>
          </a:p>
        </p:txBody>
      </p:sp>
      <p:sp>
        <p:nvSpPr>
          <p:cNvPr id="5" name="TextBox 4">
            <a:extLst>
              <a:ext uri="{FF2B5EF4-FFF2-40B4-BE49-F238E27FC236}">
                <a16:creationId xmlns:a16="http://schemas.microsoft.com/office/drawing/2014/main" id="{408B4705-6EBF-842E-9501-A4B78C549068}"/>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Tools and Function Calling</a:t>
            </a:r>
            <a:endParaRPr lang="en-US" sz="2400" dirty="0">
              <a:latin typeface="Work Sans" pitchFamily="2" charset="77"/>
              <a:sym typeface="LabGrotesque-Black"/>
            </a:endParaRPr>
          </a:p>
        </p:txBody>
      </p:sp>
      <p:pic>
        <p:nvPicPr>
          <p:cNvPr id="6" name="pasted-movie.png" descr="pasted-movie.png">
            <a:extLst>
              <a:ext uri="{FF2B5EF4-FFF2-40B4-BE49-F238E27FC236}">
                <a16:creationId xmlns:a16="http://schemas.microsoft.com/office/drawing/2014/main" id="{AFA4A26F-6E8F-F566-1D8F-6EA8509DBF6F}"/>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2" name="TextBox 1">
            <a:extLst>
              <a:ext uri="{FF2B5EF4-FFF2-40B4-BE49-F238E27FC236}">
                <a16:creationId xmlns:a16="http://schemas.microsoft.com/office/drawing/2014/main" id="{B54E384D-94F7-98DB-6D27-BCD4A59C0AA0}"/>
              </a:ext>
            </a:extLst>
          </p:cNvPr>
          <p:cNvSpPr txBox="1"/>
          <p:nvPr/>
        </p:nvSpPr>
        <p:spPr>
          <a:xfrm>
            <a:off x="1484671" y="3182779"/>
            <a:ext cx="1939955" cy="246221"/>
          </a:xfrm>
          <a:prstGeom prst="rect">
            <a:avLst/>
          </a:prstGeom>
          <a:noFill/>
        </p:spPr>
        <p:txBody>
          <a:bodyPr wrap="none" rtlCol="0">
            <a:spAutoFit/>
          </a:bodyPr>
          <a:lstStyle/>
          <a:p>
            <a:r>
              <a:rPr lang="en-US" sz="1000" i="1" dirty="0">
                <a:latin typeface="Work Sans" pitchFamily="2" charset="77"/>
              </a:rPr>
              <a:t>How the Execution Happens</a:t>
            </a:r>
          </a:p>
        </p:txBody>
      </p:sp>
    </p:spTree>
    <p:extLst>
      <p:ext uri="{BB962C8B-B14F-4D97-AF65-F5344CB8AC3E}">
        <p14:creationId xmlns:p14="http://schemas.microsoft.com/office/powerpoint/2010/main" val="489706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EC242-59E1-4523-4A4D-1AD4BE04253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04FA817-68B6-6CC6-4539-5EBEDFE4B65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Agentic Design Patterns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F8D0EBF-2904-3CCB-26A8-FC1120DE3533}"/>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949528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F3390-4114-B9E5-DA57-9F8CAA21E70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6141789-6075-819F-8DA0-6E75C281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2" t="6927" r="8849" b="7626"/>
          <a:stretch/>
        </p:blipFill>
        <p:spPr bwMode="auto">
          <a:xfrm>
            <a:off x="1225357" y="3023905"/>
            <a:ext cx="3252390" cy="29412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9912E5-6B8C-2E70-111A-34D2AB502175}"/>
              </a:ext>
            </a:extLst>
          </p:cNvPr>
          <p:cNvSpPr txBox="1"/>
          <p:nvPr/>
        </p:nvSpPr>
        <p:spPr>
          <a:xfrm>
            <a:off x="8785028" y="6537579"/>
            <a:ext cx="35513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1" u="none" strike="noStrike" kern="1200" cap="none" spc="0" normalizeH="0" baseline="0" noProof="0" dirty="0">
                <a:ln>
                  <a:noFill/>
                </a:ln>
                <a:solidFill>
                  <a:srgbClr val="000000"/>
                </a:solidFill>
                <a:effectLst/>
                <a:uLnTx/>
                <a:uFillTx/>
                <a:latin typeface="Work Sans" pitchFamily="2" charset="77"/>
                <a:ea typeface="メイリオ"/>
                <a:hlinkClick r:id="rId4"/>
              </a:rPr>
              <a:t>ReAct: Synergizing Reasoning and Acting in Language Models</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endParaRPr>
          </a:p>
        </p:txBody>
      </p:sp>
      <p:pic>
        <p:nvPicPr>
          <p:cNvPr id="7" name="Picture 6">
            <a:extLst>
              <a:ext uri="{FF2B5EF4-FFF2-40B4-BE49-F238E27FC236}">
                <a16:creationId xmlns:a16="http://schemas.microsoft.com/office/drawing/2014/main" id="{4BA3E879-8312-05BA-E4AF-700644F0D808}"/>
              </a:ext>
            </a:extLst>
          </p:cNvPr>
          <p:cNvPicPr>
            <a:picLocks noChangeAspect="1"/>
          </p:cNvPicPr>
          <p:nvPr/>
        </p:nvPicPr>
        <p:blipFill>
          <a:blip r:embed="rId5"/>
          <a:srcRect l="16284" t="6660" r="16808" b="5431"/>
          <a:stretch/>
        </p:blipFill>
        <p:spPr>
          <a:xfrm>
            <a:off x="5747304" y="2714387"/>
            <a:ext cx="5344581" cy="3187430"/>
          </a:xfrm>
          <a:prstGeom prst="rect">
            <a:avLst/>
          </a:prstGeom>
        </p:spPr>
      </p:pic>
      <p:sp>
        <p:nvSpPr>
          <p:cNvPr id="9" name="Text Placeholder 4">
            <a:extLst>
              <a:ext uri="{FF2B5EF4-FFF2-40B4-BE49-F238E27FC236}">
                <a16:creationId xmlns:a16="http://schemas.microsoft.com/office/drawing/2014/main" id="{FE0818DD-F3F1-4CEF-5682-CF8AF94C6CA1}"/>
              </a:ext>
            </a:extLst>
          </p:cNvPr>
          <p:cNvSpPr txBox="1">
            <a:spLocks/>
          </p:cNvSpPr>
          <p:nvPr/>
        </p:nvSpPr>
        <p:spPr>
          <a:xfrm>
            <a:off x="304802" y="1076150"/>
            <a:ext cx="11658059" cy="1386923"/>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800" cap="none" dirty="0">
                <a:solidFill>
                  <a:prstClr val="black"/>
                </a:solidFill>
                <a:latin typeface="Work Sans" pitchFamily="2" charset="77"/>
                <a:ea typeface="メイリオ"/>
              </a:rPr>
              <a:t>The </a:t>
            </a:r>
            <a:r>
              <a:rPr lang="en-GB" sz="1800" cap="none" dirty="0" err="1">
                <a:solidFill>
                  <a:prstClr val="black"/>
                </a:solidFill>
                <a:latin typeface="Work Sans" pitchFamily="2" charset="77"/>
                <a:ea typeface="メイリオ"/>
              </a:rPr>
              <a:t>ReAct</a:t>
            </a:r>
            <a:r>
              <a:rPr lang="en-GB" sz="1800" cap="none" dirty="0">
                <a:solidFill>
                  <a:prstClr val="black"/>
                </a:solidFill>
                <a:latin typeface="Work Sans" pitchFamily="2" charset="77"/>
                <a:ea typeface="メイリオ"/>
              </a:rPr>
              <a:t> (Reasoning and Action) agent model</a:t>
            </a:r>
          </a:p>
          <a:p>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Integrates the reasoning capabilities of large language models (LLMs) with the ability to take actionable steps</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Creates a more sophisticated system that can understand and process information</a:t>
            </a:r>
          </a:p>
          <a:p>
            <a:pPr marL="285750" indent="-285750">
              <a:buFont typeface="Arial" panose="020B0604020202020204" pitchFamily="34" charset="0"/>
              <a:buChar char="•"/>
            </a:pPr>
            <a:r>
              <a:rPr lang="en-GB" sz="1600" cap="none" dirty="0">
                <a:solidFill>
                  <a:prstClr val="black"/>
                </a:solidFill>
                <a:latin typeface="Work Sans" pitchFamily="2" charset="77"/>
                <a:ea typeface="メイリオ"/>
              </a:rPr>
              <a:t>Can evaluate situations, take appropriate actions, communicate responses, and track ongoing situations.</a:t>
            </a:r>
          </a:p>
          <a:p>
            <a:endParaRPr lang="en-IN" sz="1800" dirty="0">
              <a:latin typeface="Work Sans" pitchFamily="2" charset="77"/>
            </a:endParaRPr>
          </a:p>
        </p:txBody>
      </p:sp>
      <p:sp>
        <p:nvSpPr>
          <p:cNvPr id="8" name="TextBox 7">
            <a:extLst>
              <a:ext uri="{FF2B5EF4-FFF2-40B4-BE49-F238E27FC236}">
                <a16:creationId xmlns:a16="http://schemas.microsoft.com/office/drawing/2014/main" id="{D70778BF-9E89-CFFF-3DFB-B7B40C7B16D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The Simplest Form of Agent: </a:t>
            </a:r>
            <a:r>
              <a:rPr kumimoji="0" lang="en-US" sz="2400" b="1" i="0" u="none" strike="noStrike" kern="1200" cap="none" spc="0" normalizeH="0" baseline="0" noProof="0" dirty="0" err="1">
                <a:ln>
                  <a:noFill/>
                </a:ln>
                <a:effectLst/>
                <a:uLnTx/>
                <a:uFillTx/>
                <a:latin typeface="Work Sans" pitchFamily="2" charset="77"/>
                <a:sym typeface="LabGrotesque-Black"/>
              </a:rPr>
              <a:t>ReACT</a:t>
            </a:r>
            <a:r>
              <a:rPr kumimoji="0" lang="en-US" sz="2400" b="1" i="0" u="none" strike="noStrike" kern="1200" cap="none" spc="0" normalizeH="0" baseline="0" noProof="0" dirty="0">
                <a:ln>
                  <a:noFill/>
                </a:ln>
                <a:effectLst/>
                <a:uLnTx/>
                <a:uFillTx/>
                <a:latin typeface="Work Sans" pitchFamily="2" charset="77"/>
                <a:sym typeface="LabGrotesque-Black"/>
              </a:rPr>
              <a:t> Agent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9003611B-310E-9521-61F0-2DFF04424EB8}"/>
              </a:ext>
            </a:extLst>
          </p:cNvPr>
          <p:cNvPicPr>
            <a:picLocks noChangeAspect="1"/>
          </p:cNvPicPr>
          <p:nvPr/>
        </p:nvPicPr>
        <p:blipFill>
          <a:blip r:embed="rId6"/>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438626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3CC0-4F4B-1367-61A6-D849297B98A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68A35B-1B83-C4AD-2EFD-32E3029B43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66878"/>
            <a:ext cx="12192000" cy="4035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A944F9-B7BE-D55A-7536-4463BC98EED6}"/>
              </a:ext>
            </a:extLst>
          </p:cNvPr>
          <p:cNvSpPr txBox="1"/>
          <p:nvPr/>
        </p:nvSpPr>
        <p:spPr>
          <a:xfrm>
            <a:off x="10654878" y="6275918"/>
            <a:ext cx="7505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Nissan Pro Regular"/>
                <a:ea typeface="メイリオ"/>
                <a:cs typeface="+mn-cs"/>
                <a:hlinkClick r:id="rId4"/>
              </a:rPr>
              <a:t>Image Source</a:t>
            </a:r>
            <a:endParaRPr kumimoji="0" lang="en-US" sz="800" b="0" i="1" u="none" strike="noStrike" kern="1200" cap="none" spc="0" normalizeH="0" baseline="0" noProof="0" dirty="0">
              <a:ln>
                <a:noFill/>
              </a:ln>
              <a:solidFill>
                <a:srgbClr val="000000"/>
              </a:solidFill>
              <a:effectLst/>
              <a:uLnTx/>
              <a:uFillTx/>
              <a:latin typeface="Nissan Pro Regular"/>
              <a:ea typeface="メイリオ"/>
              <a:cs typeface="+mn-cs"/>
            </a:endParaRPr>
          </a:p>
        </p:txBody>
      </p:sp>
      <p:sp>
        <p:nvSpPr>
          <p:cNvPr id="7" name="TextBox 6">
            <a:extLst>
              <a:ext uri="{FF2B5EF4-FFF2-40B4-BE49-F238E27FC236}">
                <a16:creationId xmlns:a16="http://schemas.microsoft.com/office/drawing/2014/main" id="{6738156D-CE93-EF6B-B847-D919F4543DE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Some Single-Agent Design Patterns</a:t>
            </a:r>
            <a:endParaRPr lang="en-US" sz="2400" dirty="0">
              <a:latin typeface="Work Sans" pitchFamily="2" charset="77"/>
              <a:sym typeface="LabGrotesque-Black"/>
            </a:endParaRPr>
          </a:p>
        </p:txBody>
      </p:sp>
      <p:pic>
        <p:nvPicPr>
          <p:cNvPr id="8" name="pasted-movie.png" descr="pasted-movie.png">
            <a:extLst>
              <a:ext uri="{FF2B5EF4-FFF2-40B4-BE49-F238E27FC236}">
                <a16:creationId xmlns:a16="http://schemas.microsoft.com/office/drawing/2014/main" id="{F6C168CF-F04F-6D2A-97EA-2E5C1BD19F4C}"/>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291424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62BD6-9951-8E4D-D9B1-5AB2C7E12A2C}"/>
            </a:ext>
          </a:extLst>
        </p:cNvPr>
        <p:cNvGrpSpPr/>
        <p:nvPr/>
      </p:nvGrpSpPr>
      <p:grpSpPr>
        <a:xfrm>
          <a:off x="0" y="0"/>
          <a:ext cx="0" cy="0"/>
          <a:chOff x="0" y="0"/>
          <a:chExt cx="0" cy="0"/>
        </a:xfrm>
      </p:grpSpPr>
      <p:sp>
        <p:nvSpPr>
          <p:cNvPr id="9" name="Text Placeholder 4">
            <a:extLst>
              <a:ext uri="{FF2B5EF4-FFF2-40B4-BE49-F238E27FC236}">
                <a16:creationId xmlns:a16="http://schemas.microsoft.com/office/drawing/2014/main" id="{ECE87E61-47B3-E7A1-486A-D68A587AAB26}"/>
              </a:ext>
            </a:extLst>
          </p:cNvPr>
          <p:cNvSpPr txBox="1">
            <a:spLocks/>
          </p:cNvSpPr>
          <p:nvPr/>
        </p:nvSpPr>
        <p:spPr>
          <a:xfrm>
            <a:off x="304802" y="1076150"/>
            <a:ext cx="11658059" cy="3731824"/>
          </a:xfrm>
          <a:prstGeom prst="rect">
            <a:avLst/>
          </a:prstGeom>
        </p:spPr>
        <p:txBody>
          <a:bodyPr vert="horz" lIns="91440" tIns="45720" rIns="91440" bIns="45720" rtlCol="0" anchor="t" anchorCtr="0">
            <a:noAutofit/>
          </a:bodyPr>
          <a:lstStyle>
            <a:defPPr>
              <a:defRPr lang="en-US"/>
            </a:defPPr>
            <a:lvl1pPr marL="0" algn="l" defTabSz="457200" rtl="0" eaLnBrk="1" latinLnBrk="0" hangingPunct="1">
              <a:defRPr sz="900" kern="1200" cap="all">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Overloaded Agents: </a:t>
            </a:r>
            <a:r>
              <a:rPr lang="en-GB" sz="1800" cap="none" dirty="0">
                <a:solidFill>
                  <a:prstClr val="black"/>
                </a:solidFill>
                <a:latin typeface="Work Sans" pitchFamily="2" charset="77"/>
                <a:ea typeface="メイリオ"/>
              </a:rPr>
              <a:t>A single agent can struggle to make good decisions when it has access to too many tools, leading to poor performance. </a:t>
            </a:r>
          </a:p>
          <a:p>
            <a:pPr marL="285750" indent="-285750">
              <a:buFont typeface="Arial" panose="020B0604020202020204" pitchFamily="34" charset="0"/>
              <a:buChar char="•"/>
            </a:pPr>
            <a:endParaRPr lang="en-GB" sz="1800"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Complex Context: </a:t>
            </a:r>
            <a:r>
              <a:rPr lang="en-GB" sz="1800" cap="none" dirty="0">
                <a:solidFill>
                  <a:prstClr val="black"/>
                </a:solidFill>
                <a:latin typeface="Work Sans" pitchFamily="2" charset="77"/>
                <a:ea typeface="メイリオ"/>
              </a:rPr>
              <a:t>A single agent can have difficulty managing a large or complex conversational context, causing it to lose track of the user's request. </a:t>
            </a:r>
          </a:p>
          <a:p>
            <a:pPr marL="285750" indent="-285750">
              <a:buFont typeface="Arial" panose="020B0604020202020204" pitchFamily="34" charset="0"/>
              <a:buChar char="•"/>
            </a:pPr>
            <a:endParaRPr lang="en-GB" sz="1800" b="1" cap="none" dirty="0">
              <a:solidFill>
                <a:prstClr val="black"/>
              </a:solidFill>
              <a:latin typeface="Work Sans" pitchFamily="2" charset="77"/>
              <a:ea typeface="メイリオ"/>
            </a:endParaRPr>
          </a:p>
          <a:p>
            <a:pPr marL="285750" indent="-285750">
              <a:buFont typeface="Arial" panose="020B0604020202020204" pitchFamily="34" charset="0"/>
              <a:buChar char="•"/>
            </a:pPr>
            <a:r>
              <a:rPr lang="en-GB" sz="1800" b="1" cap="none" dirty="0">
                <a:solidFill>
                  <a:prstClr val="black"/>
                </a:solidFill>
                <a:latin typeface="Work Sans" pitchFamily="2" charset="77"/>
                <a:ea typeface="メイリオ"/>
              </a:rPr>
              <a:t>Lack of Specialization: </a:t>
            </a:r>
            <a:r>
              <a:rPr lang="en-GB" sz="1800" cap="none" dirty="0">
                <a:solidFill>
                  <a:prstClr val="black"/>
                </a:solidFill>
                <a:latin typeface="Work Sans" pitchFamily="2" charset="77"/>
                <a:ea typeface="メイリオ"/>
              </a:rPr>
              <a:t>A single agent isn't equipped to handle a wide range of tasks that require different skills, like planning, research, and mathematical expertise.</a:t>
            </a:r>
            <a:endParaRPr lang="en-IN" sz="1800" dirty="0">
              <a:latin typeface="Work Sans" pitchFamily="2" charset="77"/>
            </a:endParaRPr>
          </a:p>
        </p:txBody>
      </p:sp>
      <p:sp>
        <p:nvSpPr>
          <p:cNvPr id="8" name="TextBox 7">
            <a:extLst>
              <a:ext uri="{FF2B5EF4-FFF2-40B4-BE49-F238E27FC236}">
                <a16:creationId xmlns:a16="http://schemas.microsoft.com/office/drawing/2014/main" id="{0CB4C7DF-870F-49FB-F948-E7A37335E811}"/>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When Single-Agent Systems Fall Short</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1502674A-7E3D-BEC9-F5F0-4F269EB6053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053995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0E233-82BB-8686-1D89-D212565642EF}"/>
            </a:ext>
          </a:extLst>
        </p:cNvPr>
        <p:cNvGrpSpPr/>
        <p:nvPr/>
      </p:nvGrpSpPr>
      <p:grpSpPr>
        <a:xfrm>
          <a:off x="0" y="0"/>
          <a:ext cx="0" cy="0"/>
          <a:chOff x="0" y="0"/>
          <a:chExt cx="0" cy="0"/>
        </a:xfrm>
      </p:grpSpPr>
      <p:pic>
        <p:nvPicPr>
          <p:cNvPr id="3" name="Picture 4" descr="A diagram of a network&#10;&#10;AI-generated content may be incorrect.">
            <a:extLst>
              <a:ext uri="{FF2B5EF4-FFF2-40B4-BE49-F238E27FC236}">
                <a16:creationId xmlns:a16="http://schemas.microsoft.com/office/drawing/2014/main" id="{6D2E920F-5A1E-8DAA-EBEE-05FE1D1CB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08"/>
          <a:stretch>
            <a:fillRect/>
          </a:stretch>
        </p:blipFill>
        <p:spPr bwMode="auto">
          <a:xfrm>
            <a:off x="206213" y="1104643"/>
            <a:ext cx="6441955" cy="53633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F0359E-7D68-87DB-EF00-5B8BCB7CF0D0}"/>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Multi-Agent Design Patterns</a:t>
            </a:r>
            <a:endParaRPr lang="en-US" sz="2400" dirty="0">
              <a:latin typeface="Work Sans" pitchFamily="2" charset="77"/>
              <a:sym typeface="LabGrotesque-Black"/>
            </a:endParaRPr>
          </a:p>
        </p:txBody>
      </p:sp>
      <p:pic>
        <p:nvPicPr>
          <p:cNvPr id="7" name="pasted-movie.png" descr="pasted-movie.png">
            <a:extLst>
              <a:ext uri="{FF2B5EF4-FFF2-40B4-BE49-F238E27FC236}">
                <a16:creationId xmlns:a16="http://schemas.microsoft.com/office/drawing/2014/main" id="{BE4A9775-E97D-E468-FBC6-6D2232997987}"/>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pic>
        <p:nvPicPr>
          <p:cNvPr id="8" name="Picture 7">
            <a:extLst>
              <a:ext uri="{FF2B5EF4-FFF2-40B4-BE49-F238E27FC236}">
                <a16:creationId xmlns:a16="http://schemas.microsoft.com/office/drawing/2014/main" id="{22A845B8-1CF0-7DA8-59DF-65E72C4B8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7861" y="1346492"/>
            <a:ext cx="3484005" cy="209156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9" name="Picture 4" descr="diagram">
            <a:extLst>
              <a:ext uri="{FF2B5EF4-FFF2-40B4-BE49-F238E27FC236}">
                <a16:creationId xmlns:a16="http://schemas.microsoft.com/office/drawing/2014/main" id="{283CF87E-A962-5C81-0386-B0D19110711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3771" y="3919066"/>
            <a:ext cx="3292186" cy="232884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58EC78-1DBC-06BB-A5BB-5BBB540F897E}"/>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7"/>
              </a:rPr>
              <a:t>Reference</a:t>
            </a:r>
            <a:r>
              <a:rPr lang="en-US" sz="1000" i="1" dirty="0">
                <a:latin typeface="Work Sans" pitchFamily="2" charset="77"/>
              </a:rPr>
              <a:t> - LangChain</a:t>
            </a:r>
          </a:p>
        </p:txBody>
      </p:sp>
    </p:spTree>
    <p:extLst>
      <p:ext uri="{BB962C8B-B14F-4D97-AF65-F5344CB8AC3E}">
        <p14:creationId xmlns:p14="http://schemas.microsoft.com/office/powerpoint/2010/main" val="7637306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B77DC-6BEB-1034-C112-723F8765966E}"/>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1FEAA4-1952-06A2-5BC8-A2CD0416F4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Guidelines and Considerations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F8312865-80D7-CD47-9CFA-E4EDF69A3EE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592755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665C8-0416-512F-C456-E0E7A504B409}"/>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CFA5601B-9DE7-79F8-27FE-649261D0FD7D}"/>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3E33A82C-4356-2E54-27F9-1985EF2D302A}"/>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541072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542E-D30D-65FA-10F7-3F23B27AF55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0C7848-8FE2-3955-F029-F781BDFD785D}"/>
              </a:ext>
            </a:extLst>
          </p:cNvPr>
          <p:cNvSpPr txBox="1"/>
          <p:nvPr/>
        </p:nvSpPr>
        <p:spPr>
          <a:xfrm>
            <a:off x="10430406" y="6399091"/>
            <a:ext cx="1620957"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LangChain</a:t>
            </a:r>
          </a:p>
        </p:txBody>
      </p:sp>
      <p:pic>
        <p:nvPicPr>
          <p:cNvPr id="4" name="pasted-movie.png" descr="pasted-movie.png">
            <a:extLst>
              <a:ext uri="{FF2B5EF4-FFF2-40B4-BE49-F238E27FC236}">
                <a16:creationId xmlns:a16="http://schemas.microsoft.com/office/drawing/2014/main" id="{BEF8C24D-6C01-015A-910E-9C25FB841950}"/>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F1C29C6C-46D8-328F-FA8D-747BA7A2F583}"/>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General Guidelines for Building Agents</a:t>
            </a:r>
            <a:endParaRPr lang="en-US" sz="2400" dirty="0">
              <a:latin typeface="Work Sans" pitchFamily="2" charset="77"/>
              <a:sym typeface="LabGrotesque-Black"/>
            </a:endParaRPr>
          </a:p>
        </p:txBody>
      </p:sp>
      <p:pic>
        <p:nvPicPr>
          <p:cNvPr id="8" name="Picture 4" descr="A white and black chart with black text&#10;&#10;AI-generated content may be incorrect.">
            <a:extLst>
              <a:ext uri="{FF2B5EF4-FFF2-40B4-BE49-F238E27FC236}">
                <a16:creationId xmlns:a16="http://schemas.microsoft.com/office/drawing/2014/main" id="{EC03615D-F008-A1FD-0BB6-D085F600CE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1" b="5213"/>
          <a:stretch>
            <a:fillRect/>
          </a:stretch>
        </p:blipFill>
        <p:spPr bwMode="auto">
          <a:xfrm>
            <a:off x="526747" y="848716"/>
            <a:ext cx="10484220" cy="546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5157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C8F57-9D6F-81D5-FB80-5EBB0D5DF597}"/>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E1186BC3-8EEA-7F11-2348-161AAE44C311}"/>
              </a:ext>
            </a:extLst>
          </p:cNvPr>
          <p:cNvSpPr txBox="1"/>
          <p:nvPr/>
        </p:nvSpPr>
        <p:spPr>
          <a:xfrm>
            <a:off x="380907" y="1132536"/>
            <a:ext cx="11430186" cy="5324535"/>
          </a:xfrm>
          <a:prstGeom prst="rect">
            <a:avLst/>
          </a:prstGeom>
          <a:noFill/>
        </p:spPr>
        <p:txBody>
          <a:bodyPr wrap="square" rtlCol="0">
            <a:spAutoFit/>
          </a:bodyPr>
          <a:lstStyle/>
          <a:p>
            <a:pPr lvl="0">
              <a:spcAft>
                <a:spcPts val="600"/>
              </a:spcAft>
              <a:defRPr/>
            </a:pPr>
            <a:r>
              <a:rPr kumimoji="0" lang="en-US" sz="1800" b="1" i="0" u="none" strike="noStrike" kern="1200" cap="none" spc="0" normalizeH="0" baseline="0" noProof="0" dirty="0">
                <a:ln>
                  <a:noFill/>
                </a:ln>
                <a:effectLst/>
                <a:uLnTx/>
                <a:uFillTx/>
                <a:latin typeface="Work Sans" pitchFamily="2" charset="77"/>
                <a:ea typeface="メイリオ"/>
              </a:rPr>
              <a:t>Risks</a:t>
            </a: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path</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output</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r>
              <a:rPr kumimoji="0" lang="en-US" sz="1800" i="0" u="none" strike="noStrike" kern="1200" cap="none" spc="0" normalizeH="0" baseline="0" noProof="0" dirty="0">
                <a:ln>
                  <a:noFill/>
                </a:ln>
                <a:effectLst/>
                <a:uLnTx/>
                <a:uFillTx/>
                <a:latin typeface="Work Sans" pitchFamily="2" charset="77"/>
                <a:ea typeface="メイリオ"/>
              </a:rPr>
              <a:t>Unpredictable costs</a:t>
            </a:r>
          </a:p>
          <a:p>
            <a:pPr lvl="0">
              <a:spcAft>
                <a:spcPts val="600"/>
              </a:spcAft>
              <a:defRPr/>
            </a:pPr>
            <a:endParaRPr lang="en-US" b="1" dirty="0">
              <a:latin typeface="Work Sans" pitchFamily="2" charset="77"/>
              <a:ea typeface="メイリオ"/>
            </a:endParaRPr>
          </a:p>
          <a:p>
            <a:pPr lvl="0">
              <a:spcAft>
                <a:spcPts val="600"/>
              </a:spcAft>
              <a:defRPr/>
            </a:pPr>
            <a:r>
              <a:rPr lang="en-US" b="1" dirty="0">
                <a:latin typeface="Work Sans" pitchFamily="2" charset="77"/>
                <a:ea typeface="メイリオ"/>
              </a:rPr>
              <a:t>The Need to Monitor</a:t>
            </a:r>
          </a:p>
          <a:p>
            <a:pPr marL="285750" lvl="0" indent="-285750">
              <a:spcAft>
                <a:spcPts val="600"/>
              </a:spcAft>
              <a:buFont typeface="Arial" panose="020B0604020202020204" pitchFamily="34" charset="0"/>
              <a:buChar char="•"/>
              <a:defRPr/>
            </a:pPr>
            <a:r>
              <a:rPr lang="en-US" dirty="0">
                <a:latin typeface="Work Sans" pitchFamily="2" charset="77"/>
                <a:ea typeface="メイリオ"/>
              </a:rPr>
              <a:t>Guardrails: they ensure agents behave safely, consistently and within intended boundaries</a:t>
            </a:r>
          </a:p>
          <a:p>
            <a:pPr marL="285750" lvl="0" indent="-285750">
              <a:spcAft>
                <a:spcPts val="600"/>
              </a:spcAft>
              <a:buFont typeface="Arial" panose="020B0604020202020204" pitchFamily="34" charset="0"/>
              <a:buChar char="•"/>
              <a:defRPr/>
            </a:pPr>
            <a:r>
              <a:rPr lang="en-US" dirty="0">
                <a:latin typeface="Work Sans" pitchFamily="2" charset="77"/>
                <a:ea typeface="メイリオ"/>
              </a:rPr>
              <a:t>Cost, Latency, Tracing etc.</a:t>
            </a:r>
          </a:p>
          <a:p>
            <a:pPr marL="285750" lvl="0" indent="-285750">
              <a:spcAft>
                <a:spcPts val="600"/>
              </a:spcAft>
              <a:buFont typeface="Arial" panose="020B0604020202020204" pitchFamily="34" charset="0"/>
              <a:buChar char="•"/>
              <a:defRPr/>
            </a:pPr>
            <a:r>
              <a:rPr lang="en-US" i="1" dirty="0">
                <a:latin typeface="Work Sans" pitchFamily="2" charset="77"/>
                <a:ea typeface="メイリオ"/>
              </a:rPr>
              <a:t>Enter AI Gateway as a one-stop solution!</a:t>
            </a:r>
            <a:endParaRPr lang="en-US" dirty="0">
              <a:latin typeface="Work Sans" pitchFamily="2" charset="77"/>
              <a:ea typeface="メイリオ"/>
            </a:endParaRPr>
          </a:p>
          <a:p>
            <a:pPr marL="285750" lvl="0" indent="-285750">
              <a:spcAft>
                <a:spcPts val="600"/>
              </a:spcAft>
              <a:buFont typeface="Arial" panose="020B0604020202020204" pitchFamily="34" charset="0"/>
              <a:buChar char="•"/>
              <a:defRPr/>
            </a:pPr>
            <a:endParaRPr lang="en-US" dirty="0">
              <a:latin typeface="Work Sans" pitchFamily="2" charset="77"/>
              <a:ea typeface="メイリオ"/>
            </a:endParaRPr>
          </a:p>
          <a:p>
            <a:pPr lvl="0">
              <a:spcAft>
                <a:spcPts val="600"/>
              </a:spcAft>
              <a:defRPr/>
            </a:pPr>
            <a:r>
              <a:rPr lang="en-US" b="1" dirty="0">
                <a:latin typeface="Work Sans" pitchFamily="2" charset="77"/>
                <a:ea typeface="メイリオ"/>
              </a:rPr>
              <a:t>Recommendation</a:t>
            </a:r>
          </a:p>
          <a:p>
            <a:pPr marL="285750" lvl="0" indent="-285750">
              <a:spcAft>
                <a:spcPts val="600"/>
              </a:spcAft>
              <a:buFont typeface="Arial" panose="020B0604020202020204" pitchFamily="34" charset="0"/>
              <a:buChar char="•"/>
              <a:defRPr/>
            </a:pPr>
            <a:r>
              <a:rPr lang="en-US" dirty="0">
                <a:latin typeface="Work Sans" pitchFamily="2" charset="77"/>
                <a:ea typeface="メイリオ"/>
              </a:rPr>
              <a:t>Build the right system, not always the most sophisticated one</a:t>
            </a:r>
          </a:p>
          <a:p>
            <a:pPr marL="285750" lvl="0" indent="-285750">
              <a:spcAft>
                <a:spcPts val="600"/>
              </a:spcAft>
              <a:buFont typeface="Arial" panose="020B0604020202020204" pitchFamily="34" charset="0"/>
              <a:buChar char="•"/>
              <a:defRPr/>
            </a:pPr>
            <a:r>
              <a:rPr lang="en-US" dirty="0">
                <a:latin typeface="Work Sans" pitchFamily="2" charset="77"/>
                <a:ea typeface="メイリオ"/>
              </a:rPr>
              <a:t>Start with simple prompts, optimize with evaluation, then go to multi-step agentic systems</a:t>
            </a: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a:p>
            <a:pPr marL="285750" lvl="0" indent="-285750">
              <a:spcAft>
                <a:spcPts val="600"/>
              </a:spcAft>
              <a:buFont typeface="Arial" panose="020B0604020202020204" pitchFamily="34" charset="0"/>
              <a:buChar char="•"/>
              <a:defRPr/>
            </a:pPr>
            <a:endParaRPr kumimoji="0" lang="en-US" i="0" u="none" strike="noStrike" kern="1200" cap="none" spc="0" normalizeH="0" baseline="0" noProof="0" dirty="0">
              <a:ln>
                <a:noFill/>
              </a:ln>
              <a:effectLst/>
              <a:uLnTx/>
              <a:uFillTx/>
              <a:latin typeface="Work Sans" pitchFamily="2" charset="77"/>
              <a:ea typeface="メイリオ"/>
            </a:endParaRPr>
          </a:p>
        </p:txBody>
      </p:sp>
      <p:sp>
        <p:nvSpPr>
          <p:cNvPr id="3" name="TextBox 2">
            <a:extLst>
              <a:ext uri="{FF2B5EF4-FFF2-40B4-BE49-F238E27FC236}">
                <a16:creationId xmlns:a16="http://schemas.microsoft.com/office/drawing/2014/main" id="{97839102-B4B7-C6E1-9EF2-ECFC38419BD4}"/>
              </a:ext>
            </a:extLst>
          </p:cNvPr>
          <p:cNvSpPr txBox="1"/>
          <p:nvPr/>
        </p:nvSpPr>
        <p:spPr>
          <a:xfrm>
            <a:off x="10430406" y="6399091"/>
            <a:ext cx="1553630" cy="246221"/>
          </a:xfrm>
          <a:prstGeom prst="rect">
            <a:avLst/>
          </a:prstGeom>
          <a:noFill/>
        </p:spPr>
        <p:txBody>
          <a:bodyPr wrap="none" rtlCol="0">
            <a:spAutoFit/>
          </a:bodyPr>
          <a:lstStyle/>
          <a:p>
            <a:r>
              <a:rPr lang="en-US" sz="1000" i="1" dirty="0">
                <a:latin typeface="Work Sans" pitchFamily="2" charset="77"/>
                <a:hlinkClick r:id="rId3"/>
              </a:rPr>
              <a:t>Reference</a:t>
            </a:r>
            <a:r>
              <a:rPr lang="en-US" sz="1000" i="1" dirty="0">
                <a:latin typeface="Work Sans" pitchFamily="2" charset="77"/>
              </a:rPr>
              <a:t> - Anthropic</a:t>
            </a:r>
          </a:p>
        </p:txBody>
      </p:sp>
      <p:pic>
        <p:nvPicPr>
          <p:cNvPr id="4" name="pasted-movie.png" descr="pasted-movie.png">
            <a:extLst>
              <a:ext uri="{FF2B5EF4-FFF2-40B4-BE49-F238E27FC236}">
                <a16:creationId xmlns:a16="http://schemas.microsoft.com/office/drawing/2014/main" id="{835C0266-E9C8-6DEE-19FA-31C176C1BD2C}"/>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7" name="TextBox 6">
            <a:extLst>
              <a:ext uri="{FF2B5EF4-FFF2-40B4-BE49-F238E27FC236}">
                <a16:creationId xmlns:a16="http://schemas.microsoft.com/office/drawing/2014/main" id="{A0A846A0-A517-CA1E-C235-6292586554E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Considerations When </a:t>
            </a:r>
            <a:r>
              <a:rPr lang="en-US" sz="2400" b="1" dirty="0">
                <a:latin typeface="Work Sans" pitchFamily="2" charset="77"/>
                <a:sym typeface="LabGrotesque-Black"/>
              </a:rPr>
              <a:t>B</a:t>
            </a:r>
            <a:r>
              <a:rPr kumimoji="0" lang="en-US" sz="2400" b="1" i="0" u="none" strike="noStrike" kern="1200" cap="none" spc="0" normalizeH="0" baseline="0" noProof="0" dirty="0" err="1">
                <a:ln>
                  <a:noFill/>
                </a:ln>
                <a:effectLst/>
                <a:uLnTx/>
                <a:uFillTx/>
                <a:latin typeface="Work Sans" pitchFamily="2" charset="77"/>
                <a:sym typeface="LabGrotesque-Black"/>
              </a:rPr>
              <a:t>uilding</a:t>
            </a:r>
            <a:r>
              <a:rPr kumimoji="0" lang="en-US" sz="2400" b="1" i="0" u="none" strike="noStrike" kern="1200" cap="none" spc="0" normalizeH="0" baseline="0" noProof="0" dirty="0">
                <a:ln>
                  <a:noFill/>
                </a:ln>
                <a:effectLst/>
                <a:uLnTx/>
                <a:uFillTx/>
                <a:latin typeface="Work Sans" pitchFamily="2" charset="77"/>
                <a:sym typeface="LabGrotesque-Black"/>
              </a:rPr>
              <a:t> Agents</a:t>
            </a:r>
            <a:endParaRPr lang="en-US" sz="2400" dirty="0">
              <a:latin typeface="Work Sans" pitchFamily="2" charset="77"/>
              <a:sym typeface="LabGrotesque-Black"/>
            </a:endParaRPr>
          </a:p>
        </p:txBody>
      </p:sp>
    </p:spTree>
    <p:extLst>
      <p:ext uri="{BB962C8B-B14F-4D97-AF65-F5344CB8AC3E}">
        <p14:creationId xmlns:p14="http://schemas.microsoft.com/office/powerpoint/2010/main" val="2530062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1186B-50DD-7C1F-2088-830D8B98E69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BEB16D5-017A-F9E1-FB5E-B34A8AF2C625}"/>
              </a:ext>
            </a:extLst>
          </p:cNvPr>
          <p:cNvSpPr txBox="1"/>
          <p:nvPr/>
        </p:nvSpPr>
        <p:spPr>
          <a:xfrm>
            <a:off x="6326378" y="1186148"/>
            <a:ext cx="5275001" cy="404568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LangGraph if:</a:t>
            </a:r>
            <a:r>
              <a:rPr lang="en-US" dirty="0">
                <a:solidFill>
                  <a:schemeClr val="tx2"/>
                </a:solidFill>
                <a:latin typeface="Work Sans" pitchFamily="2" charset="77"/>
              </a:rPr>
              <a:t> You need precise control over complex, looping workflows and robust state management for production.</a:t>
            </a:r>
          </a:p>
          <a:p>
            <a:pPr>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CrewAI</a:t>
            </a:r>
            <a:r>
              <a:rPr lang="en-US" b="1" dirty="0">
                <a:solidFill>
                  <a:schemeClr val="tx2"/>
                </a:solidFill>
                <a:latin typeface="Work Sans" pitchFamily="2" charset="77"/>
              </a:rPr>
              <a:t> if:</a:t>
            </a:r>
            <a:r>
              <a:rPr lang="en-US" dirty="0">
                <a:solidFill>
                  <a:schemeClr val="tx2"/>
                </a:solidFill>
                <a:latin typeface="Work Sans" pitchFamily="2" charset="77"/>
              </a:rPr>
              <a:t> You want to model collaborative teams of AI agents with distinct roles and intuitive interaction.</a:t>
            </a:r>
          </a:p>
          <a:p>
            <a:pPr>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latin typeface="Work Sans" pitchFamily="2" charset="77"/>
            </a:endParaRPr>
          </a:p>
          <a:p>
            <a:pPr>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latin typeface="Work Sans" pitchFamily="2" charset="77"/>
              </a:rPr>
              <a:t> Choose </a:t>
            </a:r>
            <a:r>
              <a:rPr lang="en-US" b="1" dirty="0" err="1">
                <a:solidFill>
                  <a:schemeClr val="tx2"/>
                </a:solidFill>
                <a:latin typeface="Work Sans" pitchFamily="2" charset="77"/>
              </a:rPr>
              <a:t>AutoGen</a:t>
            </a:r>
            <a:r>
              <a:rPr lang="en-US" b="1" dirty="0">
                <a:solidFill>
                  <a:schemeClr val="tx2"/>
                </a:solidFill>
                <a:latin typeface="Work Sans" pitchFamily="2" charset="77"/>
              </a:rPr>
              <a:t> if:</a:t>
            </a:r>
            <a:r>
              <a:rPr lang="en-US" dirty="0">
                <a:solidFill>
                  <a:schemeClr val="tx2"/>
                </a:solidFill>
                <a:latin typeface="Work Sans" pitchFamily="2" charset="77"/>
              </a:rPr>
              <a:t> You need highly flexible agent conversations, especially for code-centric problem-solving and iterative tasks.</a:t>
            </a:r>
          </a:p>
        </p:txBody>
      </p:sp>
      <p:graphicFrame>
        <p:nvGraphicFramePr>
          <p:cNvPr id="9" name="Table 8">
            <a:extLst>
              <a:ext uri="{FF2B5EF4-FFF2-40B4-BE49-F238E27FC236}">
                <a16:creationId xmlns:a16="http://schemas.microsoft.com/office/drawing/2014/main" id="{6D9D9773-4D3B-6BEE-4F65-02121DC14F7E}"/>
              </a:ext>
            </a:extLst>
          </p:cNvPr>
          <p:cNvGraphicFramePr>
            <a:graphicFrameLocks noGrp="1"/>
          </p:cNvGraphicFramePr>
          <p:nvPr>
            <p:extLst>
              <p:ext uri="{D42A27DB-BD31-4B8C-83A1-F6EECF244321}">
                <p14:modId xmlns:p14="http://schemas.microsoft.com/office/powerpoint/2010/main" val="3171484923"/>
              </p:ext>
            </p:extLst>
          </p:nvPr>
        </p:nvGraphicFramePr>
        <p:xfrm>
          <a:off x="671392" y="1366708"/>
          <a:ext cx="4915339" cy="3649224"/>
        </p:xfrm>
        <a:graphic>
          <a:graphicData uri="http://schemas.openxmlformats.org/drawingml/2006/table">
            <a:tbl>
              <a:tblPr firstRow="1" bandRow="1">
                <a:noFill/>
              </a:tblPr>
              <a:tblGrid>
                <a:gridCol w="1251430">
                  <a:extLst>
                    <a:ext uri="{9D8B030D-6E8A-4147-A177-3AD203B41FA5}">
                      <a16:colId xmlns:a16="http://schemas.microsoft.com/office/drawing/2014/main" val="1907021108"/>
                    </a:ext>
                  </a:extLst>
                </a:gridCol>
                <a:gridCol w="1262196">
                  <a:extLst>
                    <a:ext uri="{9D8B030D-6E8A-4147-A177-3AD203B41FA5}">
                      <a16:colId xmlns:a16="http://schemas.microsoft.com/office/drawing/2014/main" val="2605849551"/>
                    </a:ext>
                  </a:extLst>
                </a:gridCol>
                <a:gridCol w="1055645">
                  <a:extLst>
                    <a:ext uri="{9D8B030D-6E8A-4147-A177-3AD203B41FA5}">
                      <a16:colId xmlns:a16="http://schemas.microsoft.com/office/drawing/2014/main" val="2723720288"/>
                    </a:ext>
                  </a:extLst>
                </a:gridCol>
                <a:gridCol w="1346068">
                  <a:extLst>
                    <a:ext uri="{9D8B030D-6E8A-4147-A177-3AD203B41FA5}">
                      <a16:colId xmlns:a16="http://schemas.microsoft.com/office/drawing/2014/main" val="3538657697"/>
                    </a:ext>
                  </a:extLst>
                </a:gridCol>
              </a:tblGrid>
              <a:tr h="245028">
                <a:tc>
                  <a:txBody>
                    <a:bodyPr/>
                    <a:lstStyle/>
                    <a:p>
                      <a:pPr algn="ctr" fontAlgn="b"/>
                      <a:r>
                        <a:rPr lang="en-IN" sz="700" b="1" i="0" u="none" strike="noStrike" cap="all" spc="60">
                          <a:solidFill>
                            <a:schemeClr val="tx1"/>
                          </a:solidFill>
                          <a:effectLst/>
                          <a:latin typeface="Arial" panose="020B0604020202020204" pitchFamily="34" charset="0"/>
                        </a:rPr>
                        <a:t>Feature/Framework</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LangGraph</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CrewAI</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700" b="1" i="0" u="none" strike="noStrike" cap="all" spc="60">
                          <a:solidFill>
                            <a:schemeClr val="tx1"/>
                          </a:solidFill>
                          <a:effectLst/>
                          <a:latin typeface="Arial" panose="020B0604020202020204" pitchFamily="34" charset="0"/>
                        </a:rPr>
                        <a:t>AutoGen</a:t>
                      </a:r>
                    </a:p>
                  </a:txBody>
                  <a:tcPr marL="3809" marR="3809" marT="54014"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21626"/>
                  </a:ext>
                </a:extLst>
              </a:tr>
              <a:tr h="663506">
                <a:tc>
                  <a:txBody>
                    <a:bodyPr/>
                    <a:lstStyle/>
                    <a:p>
                      <a:pPr algn="ctr" fontAlgn="b"/>
                      <a:r>
                        <a:rPr lang="en-IN" sz="900" b="0" i="0" u="none" strike="noStrike" cap="none" spc="0">
                          <a:solidFill>
                            <a:schemeClr val="tx1"/>
                          </a:solidFill>
                          <a:effectLst/>
                          <a:latin typeface="Arial" panose="020B0604020202020204" pitchFamily="34" charset="0"/>
                        </a:rPr>
                        <a:t>Core Idea</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Graph-based workflows, powerful state management for complex cycles.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Role-based multi-agent systems for intuitive collaboration.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 patterns and agent topologies.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5520103"/>
                  </a:ext>
                </a:extLst>
              </a:tr>
              <a:tr h="951926">
                <a:tc>
                  <a:txBody>
                    <a:bodyPr/>
                    <a:lstStyle/>
                    <a:p>
                      <a:pPr algn="ctr" fontAlgn="b"/>
                      <a:r>
                        <a:rPr lang="en-IN" sz="900" b="0" i="0" u="none" strike="noStrike" cap="none" spc="0">
                          <a:solidFill>
                            <a:schemeClr val="tx1"/>
                          </a:solidFill>
                          <a:effectLst/>
                          <a:latin typeface="Arial" panose="020B0604020202020204" pitchFamily="34" charset="0"/>
                        </a:rPr>
                        <a:t>Best For</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cyclical processes; human-in-the-loop; production-ready applications.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Team-based workflows; automated customer support, research, or development.</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Complex problem-solving; code generation &amp; debugging; diverse agent interactions.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02720301"/>
                  </a:ext>
                </a:extLst>
              </a:tr>
              <a:tr h="663506">
                <a:tc>
                  <a:txBody>
                    <a:bodyPr/>
                    <a:lstStyle/>
                    <a:p>
                      <a:pPr algn="ctr" fontAlgn="b"/>
                      <a:r>
                        <a:rPr lang="en-IN" sz="900" b="0" i="0" u="none" strike="noStrike" cap="none" spc="0" dirty="0">
                          <a:solidFill>
                            <a:schemeClr val="tx1"/>
                          </a:solidFill>
                          <a:effectLst/>
                          <a:latin typeface="Arial" panose="020B0604020202020204" pitchFamily="34" charset="0"/>
                        </a:rPr>
                        <a:t>Key Strength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Superior state control &amp; flow; highly customizable; production-grade.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Intuitive collaborative intelligence; clear role delegation.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Flexible conversational dynamics; strong code execution &amp; debugging.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911997"/>
                  </a:ext>
                </a:extLst>
              </a:tr>
              <a:tr h="375086">
                <a:tc>
                  <a:txBody>
                    <a:bodyPr/>
                    <a:lstStyle/>
                    <a:p>
                      <a:pPr algn="ctr" fontAlgn="b"/>
                      <a:r>
                        <a:rPr lang="en-IN" sz="900" b="0" i="0" u="none" strike="noStrike" cap="none" spc="0">
                          <a:solidFill>
                            <a:schemeClr val="tx1"/>
                          </a:solidFill>
                          <a:effectLst/>
                          <a:latin typeface="Arial" panose="020B0604020202020204" pitchFamily="34" charset="0"/>
                        </a:rPr>
                        <a:t>Learning Curve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Steeper (graphs &amp; state)</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Medium</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34539103"/>
                  </a:ext>
                </a:extLst>
              </a:tr>
              <a:tr h="375086">
                <a:tc>
                  <a:txBody>
                    <a:bodyPr/>
                    <a:lstStyle/>
                    <a:p>
                      <a:pPr algn="ctr" fontAlgn="b"/>
                      <a:r>
                        <a:rPr lang="en-IN" sz="900" b="0" i="0" u="none" strike="noStrike" cap="none" spc="0">
                          <a:solidFill>
                            <a:schemeClr val="tx1"/>
                          </a:solidFill>
                          <a:effectLst/>
                          <a:latin typeface="Arial" panose="020B0604020202020204" pitchFamily="34" charset="0"/>
                        </a:rPr>
                        <a:t>Scalability</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High (built for production)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IN" sz="900" b="0" i="0" u="none" strike="noStrike" cap="none" spc="0">
                          <a:solidFill>
                            <a:schemeClr val="tx1"/>
                          </a:solidFill>
                          <a:effectLst/>
                          <a:latin typeface="Arial" panose="020B0604020202020204" pitchFamily="34" charset="0"/>
                        </a:rPr>
                        <a:t>Medium-High</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407941"/>
                  </a:ext>
                </a:extLst>
              </a:tr>
              <a:tr h="375086">
                <a:tc>
                  <a:txBody>
                    <a:bodyPr/>
                    <a:lstStyle/>
                    <a:p>
                      <a:pPr algn="ctr" fontAlgn="b"/>
                      <a:r>
                        <a:rPr lang="en-IN" sz="900" b="0" i="0" u="none" strike="noStrike" cap="none" spc="0">
                          <a:solidFill>
                            <a:schemeClr val="tx1"/>
                          </a:solidFill>
                          <a:effectLst/>
                          <a:latin typeface="Arial" panose="020B0604020202020204" pitchFamily="34" charset="0"/>
                        </a:rPr>
                        <a:t>Tooling</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Strong via LangChain</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a:solidFill>
                            <a:schemeClr val="tx1"/>
                          </a:solidFill>
                          <a:effectLst/>
                          <a:latin typeface="Arial" panose="020B0604020202020204" pitchFamily="34" charset="0"/>
                        </a:rPr>
                        <a:t>Flexible custom tools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b"/>
                      <a:r>
                        <a:rPr lang="en-IN" sz="900" b="0" i="0" u="none" strike="noStrike" cap="none" spc="0" dirty="0">
                          <a:solidFill>
                            <a:schemeClr val="tx1"/>
                          </a:solidFill>
                          <a:effectLst/>
                          <a:latin typeface="Arial" panose="020B0604020202020204" pitchFamily="34" charset="0"/>
                        </a:rPr>
                        <a:t>Strong (code execution, APIs)</a:t>
                      </a:r>
                    </a:p>
                  </a:txBody>
                  <a:tcPr marL="3809" marR="3809" marT="3809" marB="540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3963227"/>
                  </a:ext>
                </a:extLst>
              </a:tr>
            </a:tbl>
          </a:graphicData>
        </a:graphic>
      </p:graphicFrame>
      <p:sp>
        <p:nvSpPr>
          <p:cNvPr id="8" name="TextBox 7">
            <a:extLst>
              <a:ext uri="{FF2B5EF4-FFF2-40B4-BE49-F238E27FC236}">
                <a16:creationId xmlns:a16="http://schemas.microsoft.com/office/drawing/2014/main" id="{F361B0E5-EFD2-03F0-1543-66DDF2941C4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effectLst/>
                <a:uLnTx/>
                <a:uFillTx/>
                <a:latin typeface="Work Sans" pitchFamily="2" charset="77"/>
                <a:sym typeface="LabGrotesque-Black"/>
              </a:rPr>
              <a:t>Comparison of Popular Agentic AI Frameworks</a:t>
            </a:r>
            <a:endParaRPr lang="en-US" sz="2400" dirty="0">
              <a:latin typeface="Work Sans" pitchFamily="2" charset="77"/>
              <a:sym typeface="LabGrotesque-Black"/>
            </a:endParaRPr>
          </a:p>
        </p:txBody>
      </p:sp>
      <p:pic>
        <p:nvPicPr>
          <p:cNvPr id="10" name="pasted-movie.png" descr="pasted-movie.png">
            <a:extLst>
              <a:ext uri="{FF2B5EF4-FFF2-40B4-BE49-F238E27FC236}">
                <a16:creationId xmlns:a16="http://schemas.microsoft.com/office/drawing/2014/main" id="{E88FDB33-67B9-5314-B7C7-6FAD78D10A4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29533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3875-EE66-56F8-7CCE-79F93922D96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2EC59D8D-E6C8-E9F4-8CA8-C65B0B5F119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306FE3B-8366-3D5D-D883-E46228F4485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16922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7C577-6B86-75C6-5585-6DA980ABBC2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3DCE9F7-F831-4AEF-20AC-C59320093F7E}"/>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8BEA3EB-D184-5270-B443-60D69B80C4E8}"/>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71653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68C189F-94B2-0B02-8352-EE6DD8191034}"/>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3AA92D69-3ABE-8E84-F9FD-9320DFF051B7}"/>
              </a:ext>
            </a:extLst>
          </p:cNvPr>
          <p:cNvSpPr txBox="1"/>
          <p:nvPr/>
        </p:nvSpPr>
        <p:spPr>
          <a:xfrm>
            <a:off x="701040" y="2902703"/>
            <a:ext cx="10790000" cy="1144888"/>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3: Agents (cont.) and Model Context Protocol</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B9CEF04E-5509-BDA0-FC33-AA0183FC8E69}"/>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2857761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4E7C749D-D19E-0D6B-CE05-3283EB521634}"/>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456DB0A9-59E4-738B-9CD1-84D09EE66CC5}"/>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5: Agentic RAG</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50569B85-451D-13D4-ACC5-EEA341EA5A4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590103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AEBAE-5E57-4E75-1B32-B7B6CF473CDA}"/>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8DCDF21-1946-CFD8-A0DD-D692E8FF0B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8C4F4931-A9F9-DE85-8871-C696C1630D89}"/>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765101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E5141AA-F548-5DB4-7016-54497DAE36C1}"/>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E30A35DA-3E30-08D0-DAB0-E31873A1E63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a:t>
            </a:r>
            <a:r>
              <a:rPr lang="en-US" sz="3600" b="1" kern="0" dirty="0">
                <a:solidFill>
                  <a:srgbClr val="000000">
                    <a:lumMod val="85000"/>
                    <a:lumOff val="15000"/>
                  </a:srgbClr>
                </a:solidFill>
                <a:latin typeface="Poppins"/>
                <a:cs typeface="Poppins"/>
                <a:sym typeface="Poppins"/>
              </a:rPr>
              <a:t>6</a:t>
            </a: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 Model Context Protocol</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34B6AD0-5E97-3F07-0187-DF7631C497B4}"/>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01085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94D07-0ADD-2700-D77B-293D8ED2B96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FEA5D36-8743-A81C-277C-AE6E91837BAA}"/>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75C60E39-6302-2A9A-1B14-FFAA52C0C70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Pre-MCP Context Management</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04682EF7-BD64-B370-413D-244BB824D5E1}"/>
              </a:ext>
            </a:extLst>
          </p:cNvPr>
          <p:cNvSpPr txBox="1">
            <a:spLocks/>
          </p:cNvSpPr>
          <p:nvPr/>
        </p:nvSpPr>
        <p:spPr>
          <a:xfrm>
            <a:off x="502920" y="1113439"/>
            <a:ext cx="10429907" cy="52496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16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lvl="0">
              <a:defRPr/>
            </a:pPr>
            <a:r>
              <a:rPr lang="en-US" dirty="0">
                <a:solidFill>
                  <a:srgbClr val="000000"/>
                </a:solidFill>
                <a:latin typeface="Work Sans" pitchFamily="2" charset="77"/>
              </a:rPr>
              <a:t>This was a set of one-off solutions that required extensive engineering, and wasn’t completely proactive from the model’s side.</a:t>
            </a:r>
            <a:endParaRPr kumimoji="1" lang="en-IN" sz="1600" b="0" i="0" u="none" strike="noStrike" kern="1200" cap="none" spc="0" normalizeH="0" baseline="0" noProof="0" dirty="0">
              <a:ln>
                <a:noFill/>
              </a:ln>
              <a:solidFill>
                <a:srgbClr val="000000"/>
              </a:solidFill>
              <a:effectLst/>
              <a:uLnTx/>
              <a:uFillTx/>
              <a:latin typeface="Work Sans" pitchFamily="2" charset="77"/>
            </a:endParaRPr>
          </a:p>
        </p:txBody>
      </p:sp>
      <p:graphicFrame>
        <p:nvGraphicFramePr>
          <p:cNvPr id="7" name="Diagram 6">
            <a:extLst>
              <a:ext uri="{FF2B5EF4-FFF2-40B4-BE49-F238E27FC236}">
                <a16:creationId xmlns:a16="http://schemas.microsoft.com/office/drawing/2014/main" id="{30DB3FF9-81C1-F071-D5B2-0F78C1631995}"/>
              </a:ext>
            </a:extLst>
          </p:cNvPr>
          <p:cNvGraphicFramePr/>
          <p:nvPr>
            <p:extLst>
              <p:ext uri="{D42A27DB-BD31-4B8C-83A1-F6EECF244321}">
                <p14:modId xmlns:p14="http://schemas.microsoft.com/office/powerpoint/2010/main" val="1172159621"/>
              </p:ext>
            </p:extLst>
          </p:nvPr>
        </p:nvGraphicFramePr>
        <p:xfrm>
          <a:off x="2393042" y="2148912"/>
          <a:ext cx="9060543" cy="107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97DD73CB-316A-8BDD-FEC0-51641E745EA5}"/>
              </a:ext>
            </a:extLst>
          </p:cNvPr>
          <p:cNvGraphicFramePr/>
          <p:nvPr>
            <p:extLst>
              <p:ext uri="{D42A27DB-BD31-4B8C-83A1-F6EECF244321}">
                <p14:modId xmlns:p14="http://schemas.microsoft.com/office/powerpoint/2010/main" val="4098145174"/>
              </p:ext>
            </p:extLst>
          </p:nvPr>
        </p:nvGraphicFramePr>
        <p:xfrm>
          <a:off x="2578099" y="3913259"/>
          <a:ext cx="9060543" cy="10786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 name="TextBox 9">
            <a:extLst>
              <a:ext uri="{FF2B5EF4-FFF2-40B4-BE49-F238E27FC236}">
                <a16:creationId xmlns:a16="http://schemas.microsoft.com/office/drawing/2014/main" id="{079C4A13-3450-0CA7-276C-BEC3E164F7B4}"/>
              </a:ext>
            </a:extLst>
          </p:cNvPr>
          <p:cNvSpPr txBox="1"/>
          <p:nvPr/>
        </p:nvSpPr>
        <p:spPr>
          <a:xfrm>
            <a:off x="1589314" y="2528597"/>
            <a:ext cx="208101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Context management</a:t>
            </a:r>
          </a:p>
        </p:txBody>
      </p:sp>
      <p:sp>
        <p:nvSpPr>
          <p:cNvPr id="11" name="TextBox 10">
            <a:extLst>
              <a:ext uri="{FF2B5EF4-FFF2-40B4-BE49-F238E27FC236}">
                <a16:creationId xmlns:a16="http://schemas.microsoft.com/office/drawing/2014/main" id="{79F00AC1-230D-7105-A484-888684744C33}"/>
              </a:ext>
            </a:extLst>
          </p:cNvPr>
          <p:cNvSpPr txBox="1"/>
          <p:nvPr/>
        </p:nvSpPr>
        <p:spPr>
          <a:xfrm>
            <a:off x="827722" y="4129401"/>
            <a:ext cx="1678665" cy="52322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External context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Work Sans" pitchFamily="2" charset="77"/>
              </a:rPr>
              <a:t>enhancement</a:t>
            </a:r>
          </a:p>
        </p:txBody>
      </p:sp>
      <p:sp>
        <p:nvSpPr>
          <p:cNvPr id="12" name="Rounded Rectangular Callout 11">
            <a:extLst>
              <a:ext uri="{FF2B5EF4-FFF2-40B4-BE49-F238E27FC236}">
                <a16:creationId xmlns:a16="http://schemas.microsoft.com/office/drawing/2014/main" id="{9AC98166-246C-55F8-B752-F2C19D4F6ED8}"/>
              </a:ext>
            </a:extLst>
          </p:cNvPr>
          <p:cNvSpPr/>
          <p:nvPr/>
        </p:nvSpPr>
        <p:spPr>
          <a:xfrm>
            <a:off x="2969869" y="5282328"/>
            <a:ext cx="1482209"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either knew something or didn’t</a:t>
            </a:r>
          </a:p>
        </p:txBody>
      </p:sp>
      <p:sp>
        <p:nvSpPr>
          <p:cNvPr id="13" name="Rounded Rectangular Callout 12">
            <a:extLst>
              <a:ext uri="{FF2B5EF4-FFF2-40B4-BE49-F238E27FC236}">
                <a16:creationId xmlns:a16="http://schemas.microsoft.com/office/drawing/2014/main" id="{C35EA7A7-8472-B796-7A87-BCDF964DFB7A}"/>
              </a:ext>
            </a:extLst>
          </p:cNvPr>
          <p:cNvSpPr/>
          <p:nvPr/>
        </p:nvSpPr>
        <p:spPr>
          <a:xfrm>
            <a:off x="5160818"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Model doesn’t initiate lookups/developer puts the logic in</a:t>
            </a:r>
          </a:p>
        </p:txBody>
      </p:sp>
      <p:sp>
        <p:nvSpPr>
          <p:cNvPr id="14" name="Rounded Rectangular Callout 13">
            <a:extLst>
              <a:ext uri="{FF2B5EF4-FFF2-40B4-BE49-F238E27FC236}">
                <a16:creationId xmlns:a16="http://schemas.microsoft.com/office/drawing/2014/main" id="{E0DF25E5-95F5-C268-AB26-BEF672B6421E}"/>
              </a:ext>
            </a:extLst>
          </p:cNvPr>
          <p:cNvSpPr/>
          <p:nvPr/>
        </p:nvSpPr>
        <p:spPr>
          <a:xfrm>
            <a:off x="7166188" y="5282328"/>
            <a:ext cx="1870364" cy="852254"/>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Integrating new tools, meant custom prompt logic and parsing</a:t>
            </a:r>
          </a:p>
        </p:txBody>
      </p:sp>
      <p:sp>
        <p:nvSpPr>
          <p:cNvPr id="15" name="Rounded Rectangular Callout 14">
            <a:extLst>
              <a:ext uri="{FF2B5EF4-FFF2-40B4-BE49-F238E27FC236}">
                <a16:creationId xmlns:a16="http://schemas.microsoft.com/office/drawing/2014/main" id="{7A64E4FE-0C5B-98C4-4126-4B436BC3A7D8}"/>
              </a:ext>
            </a:extLst>
          </p:cNvPr>
          <p:cNvSpPr/>
          <p:nvPr/>
        </p:nvSpPr>
        <p:spPr>
          <a:xfrm>
            <a:off x="9417211" y="5282328"/>
            <a:ext cx="1870364" cy="612648"/>
          </a:xfrm>
          <a:prstGeom prst="wedgeRoundRectCallout">
            <a:avLst>
              <a:gd name="adj1" fmla="val -10119"/>
              <a:gd name="adj2" fmla="val -83200"/>
              <a:gd name="adj3" fmla="val 16667"/>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Work Sans" pitchFamily="2" charset="77"/>
              </a:rPr>
              <a:t>See </a:t>
            </a:r>
            <a:r>
              <a:rPr kumimoji="0" lang="en-US" sz="1200" b="0" i="0" u="none" strike="noStrike" kern="1200" cap="none" spc="0" normalizeH="0" baseline="0" noProof="0" dirty="0" err="1">
                <a:ln>
                  <a:noFill/>
                </a:ln>
                <a:solidFill>
                  <a:prstClr val="black"/>
                </a:solidFill>
                <a:effectLst/>
                <a:uLnTx/>
                <a:uFillTx/>
                <a:latin typeface="Work Sans" pitchFamily="2" charset="77"/>
              </a:rPr>
              <a:t>MxN</a:t>
            </a:r>
            <a:r>
              <a:rPr kumimoji="0" lang="en-US" sz="1200" b="0" i="0" u="none" strike="noStrike" kern="1200" cap="none" spc="0" normalizeH="0" baseline="0" noProof="0" dirty="0">
                <a:ln>
                  <a:noFill/>
                </a:ln>
                <a:solidFill>
                  <a:prstClr val="black"/>
                </a:solidFill>
                <a:effectLst/>
                <a:uLnTx/>
                <a:uFillTx/>
                <a:latin typeface="Work Sans" pitchFamily="2" charset="77"/>
              </a:rPr>
              <a:t> integration problem</a:t>
            </a:r>
          </a:p>
        </p:txBody>
      </p:sp>
      <p:sp>
        <p:nvSpPr>
          <p:cNvPr id="16" name="Rectangle 15">
            <a:extLst>
              <a:ext uri="{FF2B5EF4-FFF2-40B4-BE49-F238E27FC236}">
                <a16:creationId xmlns:a16="http://schemas.microsoft.com/office/drawing/2014/main" id="{161B7CA9-9582-98C4-7A09-8E526CDFB9EB}"/>
              </a:ext>
            </a:extLst>
          </p:cNvPr>
          <p:cNvSpPr/>
          <p:nvPr/>
        </p:nvSpPr>
        <p:spPr>
          <a:xfrm>
            <a:off x="468302" y="1926124"/>
            <a:ext cx="11345336" cy="1626318"/>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
        <p:nvSpPr>
          <p:cNvPr id="17" name="Rectangle 16">
            <a:extLst>
              <a:ext uri="{FF2B5EF4-FFF2-40B4-BE49-F238E27FC236}">
                <a16:creationId xmlns:a16="http://schemas.microsoft.com/office/drawing/2014/main" id="{0E56315A-FD3F-1AA5-5506-6CABAE27FDF0}"/>
              </a:ext>
            </a:extLst>
          </p:cNvPr>
          <p:cNvSpPr/>
          <p:nvPr/>
        </p:nvSpPr>
        <p:spPr>
          <a:xfrm>
            <a:off x="468302" y="3764347"/>
            <a:ext cx="11345336" cy="2682752"/>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Work Sans" pitchFamily="2" charset="77"/>
            </a:endParaRPr>
          </a:p>
        </p:txBody>
      </p:sp>
    </p:spTree>
    <p:extLst>
      <p:ext uri="{BB962C8B-B14F-4D97-AF65-F5344CB8AC3E}">
        <p14:creationId xmlns:p14="http://schemas.microsoft.com/office/powerpoint/2010/main" val="426380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Graphic spid="7" grpId="0">
        <p:bldAsOne/>
      </p:bldGraphic>
      <p:bldGraphic spid="8" grpId="0">
        <p:bldAsOne/>
      </p:bldGraphic>
      <p:bldP spid="10" grpId="0"/>
      <p:bldP spid="11" grpId="0"/>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285246A-04A4-EF52-5574-CCC72FEAD33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61221342-52C2-885E-5391-2CF3578A8FF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Module 1: Basics of LLMs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C87AF3EE-FDA4-D9F6-BC84-424D83D74B0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3125515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017A-46E7-0AEC-848A-A3AF1D25DF6C}"/>
            </a:ext>
          </a:extLst>
        </p:cNvPr>
        <p:cNvGrpSpPr/>
        <p:nvPr/>
      </p:nvGrpSpPr>
      <p:grpSpPr>
        <a:xfrm>
          <a:off x="0" y="0"/>
          <a:ext cx="0" cy="0"/>
          <a:chOff x="0" y="0"/>
          <a:chExt cx="0" cy="0"/>
        </a:xfrm>
      </p:grpSpPr>
      <p:sp>
        <p:nvSpPr>
          <p:cNvPr id="5" name="TextBox 4">
            <a:hlinkClick r:id="rId3"/>
            <a:extLst>
              <a:ext uri="{FF2B5EF4-FFF2-40B4-BE49-F238E27FC236}">
                <a16:creationId xmlns:a16="http://schemas.microsoft.com/office/drawing/2014/main" id="{4B9E6DD8-877D-F0F7-1EBF-BDB690D12DFD}"/>
              </a:ext>
            </a:extLst>
          </p:cNvPr>
          <p:cNvSpPr txBox="1"/>
          <p:nvPr/>
        </p:nvSpPr>
        <p:spPr>
          <a:xfrm>
            <a:off x="10603589" y="5870261"/>
            <a:ext cx="52610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hlinkClick r:id="rId4"/>
              </a:rPr>
              <a:t>Source</a:t>
            </a:r>
            <a:endParaRPr kumimoji="0" lang="en-US" sz="800" b="0" i="1" u="none" strike="noStrike" kern="1200" cap="none" spc="0" normalizeH="0" baseline="0" noProof="0" dirty="0">
              <a:ln>
                <a:noFill/>
              </a:ln>
              <a:solidFill>
                <a:srgbClr val="000000"/>
              </a:solidFill>
              <a:effectLst/>
              <a:uLnTx/>
              <a:uFillTx/>
              <a:latin typeface="Work Sans" pitchFamily="2" charset="77"/>
              <a:ea typeface="メイリオ"/>
              <a:cs typeface="+mn-cs"/>
            </a:endParaRPr>
          </a:p>
        </p:txBody>
      </p:sp>
      <p:pic>
        <p:nvPicPr>
          <p:cNvPr id="3" name="pasted-movie.png" descr="pasted-movie.png">
            <a:extLst>
              <a:ext uri="{FF2B5EF4-FFF2-40B4-BE49-F238E27FC236}">
                <a16:creationId xmlns:a16="http://schemas.microsoft.com/office/drawing/2014/main" id="{ABC43E5C-3D1E-2886-8800-6E2EDA87207B}"/>
              </a:ext>
            </a:extLst>
          </p:cNvPr>
          <p:cNvPicPr>
            <a:picLocks noChangeAspect="1"/>
          </p:cNvPicPr>
          <p:nvPr/>
        </p:nvPicPr>
        <p:blipFill>
          <a:blip r:embed="rId5"/>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453664A-FB28-E6F4-4DE4-ED00C29B373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MxN</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Integration Problem</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609A4A02-AF21-E9D0-E0C6-77C4F135FE79}"/>
              </a:ext>
            </a:extLst>
          </p:cNvPr>
          <p:cNvPicPr>
            <a:picLocks noChangeAspect="1"/>
          </p:cNvPicPr>
          <p:nvPr/>
        </p:nvPicPr>
        <p:blipFill>
          <a:blip r:embed="rId6"/>
          <a:stretch>
            <a:fillRect/>
          </a:stretch>
        </p:blipFill>
        <p:spPr>
          <a:xfrm>
            <a:off x="1404397" y="1658049"/>
            <a:ext cx="9036718" cy="3867567"/>
          </a:xfrm>
          <a:prstGeom prst="rect">
            <a:avLst/>
          </a:prstGeom>
        </p:spPr>
      </p:pic>
    </p:spTree>
    <p:extLst>
      <p:ext uri="{BB962C8B-B14F-4D97-AF65-F5344CB8AC3E}">
        <p14:creationId xmlns:p14="http://schemas.microsoft.com/office/powerpoint/2010/main" val="1433367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88B1E-A5ED-21C1-C5A0-25F5B471F78A}"/>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ED55B4FB-0AEA-A559-7268-BD43D883BE8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80AACC7-E0E8-1555-AB83-7F001B5B3EEF}"/>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Model Context Protocol (MCP)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A1193B13-F337-52B6-34F2-E1ADE83D3950}"/>
              </a:ext>
            </a:extLst>
          </p:cNvPr>
          <p:cNvSpPr txBox="1">
            <a:spLocks/>
          </p:cNvSpPr>
          <p:nvPr/>
        </p:nvSpPr>
        <p:spPr>
          <a:xfrm>
            <a:off x="375820" y="934818"/>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MCP is an open protocol that standardizes how applications provide context to LLMs.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pic>
        <p:nvPicPr>
          <p:cNvPr id="7" name="Picture 6">
            <a:extLst>
              <a:ext uri="{FF2B5EF4-FFF2-40B4-BE49-F238E27FC236}">
                <a16:creationId xmlns:a16="http://schemas.microsoft.com/office/drawing/2014/main" id="{A3AAFF3E-6365-84AB-5287-32E91875894F}"/>
              </a:ext>
            </a:extLst>
          </p:cNvPr>
          <p:cNvPicPr>
            <a:picLocks noChangeAspect="1"/>
          </p:cNvPicPr>
          <p:nvPr/>
        </p:nvPicPr>
        <p:blipFill>
          <a:blip r:embed="rId4"/>
          <a:srcRect t="1559"/>
          <a:stretch/>
        </p:blipFill>
        <p:spPr>
          <a:xfrm>
            <a:off x="6236819" y="1737590"/>
            <a:ext cx="5534513" cy="3750844"/>
          </a:xfrm>
          <a:prstGeom prst="rect">
            <a:avLst/>
          </a:prstGeom>
        </p:spPr>
      </p:pic>
      <p:pic>
        <p:nvPicPr>
          <p:cNvPr id="8" name="Picture 7">
            <a:extLst>
              <a:ext uri="{FF2B5EF4-FFF2-40B4-BE49-F238E27FC236}">
                <a16:creationId xmlns:a16="http://schemas.microsoft.com/office/drawing/2014/main" id="{30A6D854-F981-6BAC-88F1-C6FF504C75B8}"/>
              </a:ext>
            </a:extLst>
          </p:cNvPr>
          <p:cNvPicPr>
            <a:picLocks noChangeAspect="1"/>
          </p:cNvPicPr>
          <p:nvPr/>
        </p:nvPicPr>
        <p:blipFill>
          <a:blip r:embed="rId5"/>
          <a:stretch>
            <a:fillRect/>
          </a:stretch>
        </p:blipFill>
        <p:spPr>
          <a:xfrm>
            <a:off x="939835" y="1690272"/>
            <a:ext cx="4299172" cy="2418285"/>
          </a:xfrm>
          <a:prstGeom prst="rect">
            <a:avLst/>
          </a:prstGeom>
        </p:spPr>
      </p:pic>
      <p:sp>
        <p:nvSpPr>
          <p:cNvPr id="10" name="Text Placeholder 3">
            <a:extLst>
              <a:ext uri="{FF2B5EF4-FFF2-40B4-BE49-F238E27FC236}">
                <a16:creationId xmlns:a16="http://schemas.microsoft.com/office/drawing/2014/main" id="{21192F38-21DE-E737-4835-EAC66ACFB87B}"/>
              </a:ext>
            </a:extLst>
          </p:cNvPr>
          <p:cNvSpPr txBox="1">
            <a:spLocks/>
          </p:cNvSpPr>
          <p:nvPr/>
        </p:nvSpPr>
        <p:spPr>
          <a:xfrm>
            <a:off x="332021" y="4553109"/>
            <a:ext cx="10202194" cy="2179245"/>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Tx/>
              <a:buNone/>
              <a:defRPr sz="18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Single protocol:</a:t>
            </a:r>
            <a:r>
              <a:rPr kumimoji="0" lang="en-GB" sz="1600" b="0" i="0" u="none" strike="noStrike" kern="1200" cap="none" spc="0" normalizeH="0" baseline="0" noProof="0" dirty="0">
                <a:ln>
                  <a:noFill/>
                </a:ln>
                <a:solidFill>
                  <a:srgbClr val="1C1E21"/>
                </a:solidFill>
                <a:effectLst/>
                <a:uLnTx/>
                <a:uFillTx/>
                <a:latin typeface="Work Sans" pitchFamily="2" charset="77"/>
              </a:rPr>
              <a:t> MCP acts as a standardized "connector," so integrating one MCP means potential access to multiple tools and services, not just one</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Dynamic discovery:</a:t>
            </a:r>
            <a:r>
              <a:rPr kumimoji="0" lang="en-GB" sz="1600" b="0" i="0" u="none" strike="noStrike" kern="1200" cap="none" spc="0" normalizeH="0" baseline="0" noProof="0" dirty="0">
                <a:ln>
                  <a:noFill/>
                </a:ln>
                <a:solidFill>
                  <a:srgbClr val="1C1E21"/>
                </a:solidFill>
                <a:effectLst/>
                <a:uLnTx/>
                <a:uFillTx/>
                <a:latin typeface="Work Sans" pitchFamily="2" charset="77"/>
              </a:rPr>
              <a:t> MCP allows AI models to dynamically discover and interact with available tools without hard-coded knowledge of each integration</a:t>
            </a:r>
          </a:p>
          <a:p>
            <a:pPr marL="0" marR="0" lvl="0" indent="0" algn="l" defTabSz="457200" rtl="0" eaLnBrk="1" fontAlgn="auto" latinLnBrk="0" hangingPunct="1">
              <a:lnSpc>
                <a:spcPct val="100000"/>
              </a:lnSpc>
              <a:spcBef>
                <a:spcPct val="20000"/>
              </a:spcBef>
              <a:spcAft>
                <a:spcPts val="600"/>
              </a:spcAft>
              <a:buClr>
                <a:srgbClr val="ED8428"/>
              </a:buClr>
              <a:buSzPct val="92000"/>
              <a:buFontTx/>
              <a:buNone/>
              <a:tabLst/>
              <a:defRPr/>
            </a:pPr>
            <a:r>
              <a:rPr kumimoji="0" lang="en-GB" sz="1600" b="1" i="0" u="none" strike="noStrike" kern="1200" cap="none" spc="0" normalizeH="0" baseline="0" noProof="0" dirty="0">
                <a:ln>
                  <a:noFill/>
                </a:ln>
                <a:solidFill>
                  <a:srgbClr val="1C1E21"/>
                </a:solidFill>
                <a:effectLst/>
                <a:uLnTx/>
                <a:uFillTx/>
                <a:latin typeface="Work Sans" pitchFamily="2" charset="77"/>
              </a:rPr>
              <a:t>Two-way communication:</a:t>
            </a:r>
            <a:r>
              <a:rPr kumimoji="0" lang="en-GB" sz="1600" b="0" i="0" u="none" strike="noStrike" kern="1200" cap="none" spc="0" normalizeH="0" baseline="0" noProof="0" dirty="0">
                <a:ln>
                  <a:noFill/>
                </a:ln>
                <a:solidFill>
                  <a:srgbClr val="1C1E21"/>
                </a:solidFill>
                <a:effectLst/>
                <a:uLnTx/>
                <a:uFillTx/>
                <a:latin typeface="Work Sans" pitchFamily="2" charset="77"/>
              </a:rPr>
              <a:t> MCP supports persistent, real-time two-way communication. The AI model can both retrieve information and trigger actions dynamically</a:t>
            </a:r>
          </a:p>
        </p:txBody>
      </p:sp>
    </p:spTree>
    <p:extLst>
      <p:ext uri="{BB962C8B-B14F-4D97-AF65-F5344CB8AC3E}">
        <p14:creationId xmlns:p14="http://schemas.microsoft.com/office/powerpoint/2010/main" val="18509152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35690-DE59-56B8-A62D-23C4F22E75A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458E8AD3-D82B-8F74-8948-C7E148EC08E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9A7B5C5-38B8-A3F1-7E67-3A7D9909E14B}"/>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Architecture</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B21705FF-AFDD-C258-4D88-9474CB9C796E}"/>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lvl="0" indent="0">
              <a:spcBef>
                <a:spcPts val="0"/>
              </a:spcBef>
              <a:buClrTx/>
              <a:buSzTx/>
              <a:buNone/>
              <a:defRPr/>
            </a:pPr>
            <a:r>
              <a:rPr lang="en-IN" sz="1600" dirty="0">
                <a:solidFill>
                  <a:prstClr val="black"/>
                </a:solidFill>
                <a:latin typeface="Work Sans" pitchFamily="2" charset="77"/>
              </a:rPr>
              <a:t>MCP (Model Context Protocol) uses a client-server architecture to connect AI models with external resources, built on three key components: the </a:t>
            </a:r>
            <a:r>
              <a:rPr lang="en-IN" sz="1600" b="1" dirty="0">
                <a:solidFill>
                  <a:prstClr val="black"/>
                </a:solidFill>
                <a:latin typeface="Work Sans" pitchFamily="2" charset="77"/>
              </a:rPr>
              <a:t>Host</a:t>
            </a:r>
            <a:r>
              <a:rPr lang="en-IN" sz="1600" dirty="0">
                <a:solidFill>
                  <a:prstClr val="black"/>
                </a:solidFill>
                <a:latin typeface="Work Sans" pitchFamily="2" charset="77"/>
              </a:rPr>
              <a:t>, </a:t>
            </a:r>
            <a:r>
              <a:rPr lang="en-IN" sz="1600" b="1" dirty="0">
                <a:solidFill>
                  <a:prstClr val="black"/>
                </a:solidFill>
                <a:latin typeface="Work Sans" pitchFamily="2" charset="77"/>
              </a:rPr>
              <a:t>Clients</a:t>
            </a:r>
            <a:r>
              <a:rPr lang="en-IN" sz="1600" dirty="0">
                <a:solidFill>
                  <a:prstClr val="black"/>
                </a:solidFill>
                <a:latin typeface="Work Sans" pitchFamily="2" charset="77"/>
              </a:rPr>
              <a:t>, and </a:t>
            </a:r>
            <a:r>
              <a:rPr lang="en-IN" sz="1600" b="1" dirty="0">
                <a:solidFill>
                  <a:prstClr val="black"/>
                </a:solidFill>
                <a:latin typeface="Work Sans" pitchFamily="2" charset="77"/>
              </a:rPr>
              <a:t>Servers</a:t>
            </a:r>
            <a:r>
              <a:rPr lang="en-IN" sz="1600" dirty="0">
                <a:solidFill>
                  <a:prstClr val="black"/>
                </a:solidFill>
                <a:latin typeface="Work Sans" pitchFamily="2" charset="77"/>
              </a:rPr>
              <a:t>.</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Host</a:t>
            </a:r>
            <a:r>
              <a:rPr lang="en-IN" sz="1400" dirty="0">
                <a:solidFill>
                  <a:prstClr val="black"/>
                </a:solidFill>
                <a:latin typeface="Work Sans" pitchFamily="2" charset="77"/>
              </a:rPr>
              <a:t> is the AI application or agent the user interacts with (e.g., a desktop app, IDE plugin, or custom LLM app). It can simultaneously connect to multiple MCP Servers.</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An </a:t>
            </a:r>
            <a:r>
              <a:rPr lang="en-IN" sz="1400" b="1" dirty="0">
                <a:solidFill>
                  <a:prstClr val="black"/>
                </a:solidFill>
                <a:latin typeface="Work Sans" pitchFamily="2" charset="77"/>
              </a:rPr>
              <a:t>MCP Client</a:t>
            </a:r>
            <a:r>
              <a:rPr lang="en-IN" sz="1400" dirty="0">
                <a:solidFill>
                  <a:prstClr val="black"/>
                </a:solidFill>
                <a:latin typeface="Work Sans" pitchFamily="2" charset="77"/>
              </a:rPr>
              <a:t> acts as an intermediary, managing each server connection. Each client handles communication with a single MCP Server, providing security isolation. The Host spawns one client per server, creating a dedicated, one-to-one link.</a:t>
            </a:r>
          </a:p>
          <a:p>
            <a:pPr marL="742950" lvl="1" indent="-285750">
              <a:spcBef>
                <a:spcPts val="0"/>
              </a:spcBef>
              <a:buClrTx/>
              <a:buSzTx/>
              <a:buFont typeface="Arial" panose="020B0604020202020204" pitchFamily="34" charset="0"/>
              <a:buChar char="•"/>
              <a:defRPr/>
            </a:pPr>
            <a:r>
              <a:rPr lang="en-IN" sz="1400" dirty="0">
                <a:solidFill>
                  <a:prstClr val="black"/>
                </a:solidFill>
                <a:latin typeface="Work Sans" pitchFamily="2" charset="77"/>
              </a:rPr>
              <a:t>The </a:t>
            </a:r>
            <a:r>
              <a:rPr lang="en-IN" sz="1400" b="1" dirty="0">
                <a:solidFill>
                  <a:prstClr val="black"/>
                </a:solidFill>
                <a:latin typeface="Work Sans" pitchFamily="2" charset="77"/>
              </a:rPr>
              <a:t>MCP Server</a:t>
            </a:r>
            <a:r>
              <a:rPr lang="en-IN" sz="1400" dirty="0">
                <a:solidFill>
                  <a:prstClr val="black"/>
                </a:solidFill>
                <a:latin typeface="Work Sans" pitchFamily="2" charset="77"/>
              </a:rPr>
              <a:t> is an external program implementing the MCP standard. It offers specific capabilities, including tools, data access, and domain-related prompts. Servers can interface with databases, cloud services, and other data sources, with existing examples for Google Drive, Slack, GitHub, various databases, and web browsers.</a:t>
            </a:r>
          </a:p>
        </p:txBody>
      </p:sp>
      <p:pic>
        <p:nvPicPr>
          <p:cNvPr id="4" name="Picture 3">
            <a:extLst>
              <a:ext uri="{FF2B5EF4-FFF2-40B4-BE49-F238E27FC236}">
                <a16:creationId xmlns:a16="http://schemas.microsoft.com/office/drawing/2014/main" id="{A8B179CB-6A26-3C0A-CB67-FD66BE8F7611}"/>
              </a:ext>
            </a:extLst>
          </p:cNvPr>
          <p:cNvPicPr>
            <a:picLocks noChangeAspect="1"/>
          </p:cNvPicPr>
          <p:nvPr/>
        </p:nvPicPr>
        <p:blipFill>
          <a:blip r:embed="rId4"/>
          <a:stretch>
            <a:fillRect/>
          </a:stretch>
        </p:blipFill>
        <p:spPr>
          <a:xfrm>
            <a:off x="3823410" y="3732091"/>
            <a:ext cx="4929909" cy="2794000"/>
          </a:xfrm>
          <a:prstGeom prst="rect">
            <a:avLst/>
          </a:prstGeom>
        </p:spPr>
      </p:pic>
      <p:sp>
        <p:nvSpPr>
          <p:cNvPr id="5" name="TextBox 4">
            <a:extLst>
              <a:ext uri="{FF2B5EF4-FFF2-40B4-BE49-F238E27FC236}">
                <a16:creationId xmlns:a16="http://schemas.microsoft.com/office/drawing/2014/main" id="{3172871C-92CC-D4FB-B3A0-EFFE3F1EEB34}"/>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157108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B71-4B05-78DE-9D10-AC833B8F9EFF}"/>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422182D-2BB8-7C19-4B86-2D612A93959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FDF2F2A0-6BA1-3282-434D-13BFFB8DB63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How it Works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D879D28A-B39E-1837-A666-FA169FFD06BD}"/>
              </a:ext>
            </a:extLst>
          </p:cNvPr>
          <p:cNvSpPr txBox="1">
            <a:spLocks/>
          </p:cNvSpPr>
          <p:nvPr/>
        </p:nvSpPr>
        <p:spPr>
          <a:xfrm>
            <a:off x="375820" y="622301"/>
            <a:ext cx="11658059" cy="3162620"/>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Capability Discovery</a:t>
            </a:r>
            <a:r>
              <a:rPr lang="en-IN" sz="1600" dirty="0">
                <a:solidFill>
                  <a:prstClr val="black"/>
                </a:solidFill>
                <a:latin typeface="Work Sans" pitchFamily="2" charset="77"/>
              </a:rPr>
              <a:t>: The MCP client fetches the list of available tools/resources from the server and shares it with the AI model.</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Augmented Prompting</a:t>
            </a:r>
            <a:r>
              <a:rPr lang="en-IN" sz="1600" dirty="0">
                <a:solidFill>
                  <a:prstClr val="black"/>
                </a:solidFill>
                <a:latin typeface="Work Sans" pitchFamily="2" charset="77"/>
              </a:rPr>
              <a:t>: The user's query is sent to the model along with descriptions of the server's tools/resources, enabling the model to understand what external actions are possible.</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Tool/Resource Selection</a:t>
            </a:r>
            <a:r>
              <a:rPr lang="en-IN" sz="1600" dirty="0">
                <a:solidFill>
                  <a:prstClr val="black"/>
                </a:solidFill>
                <a:latin typeface="Work Sans" pitchFamily="2" charset="77"/>
              </a:rPr>
              <a:t>: The model decides if an external tool is needed and responds with a structured request (per MCP spec) indicating the desired tool (e.g., “Weather API”).</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Server Execution</a:t>
            </a:r>
            <a:r>
              <a:rPr lang="en-IN" sz="1600" dirty="0">
                <a:solidFill>
                  <a:prstClr val="black"/>
                </a:solidFill>
                <a:latin typeface="Work Sans" pitchFamily="2" charset="77"/>
              </a:rPr>
              <a:t>: The client invokes the requested tool on the MCP server, which performs the action (e.g., API call or database query) and returns the result.</a:t>
            </a:r>
          </a:p>
          <a:p>
            <a:pPr marL="342900" lvl="0" indent="-342900">
              <a:spcBef>
                <a:spcPts val="0"/>
              </a:spcBef>
              <a:spcAft>
                <a:spcPts val="0"/>
              </a:spcAft>
              <a:buClrTx/>
              <a:buSzTx/>
              <a:buFont typeface="+mj-lt"/>
              <a:buAutoNum type="arabicPeriod"/>
              <a:defRPr/>
            </a:pPr>
            <a:r>
              <a:rPr lang="en-IN" sz="1600" b="1" dirty="0">
                <a:solidFill>
                  <a:prstClr val="black"/>
                </a:solidFill>
                <a:latin typeface="Work Sans" pitchFamily="2" charset="77"/>
              </a:rPr>
              <a:t>Response Generation</a:t>
            </a:r>
            <a:r>
              <a:rPr lang="en-IN" sz="1600" dirty="0">
                <a:solidFill>
                  <a:prstClr val="black"/>
                </a:solidFill>
                <a:latin typeface="Work Sans" pitchFamily="2" charset="77"/>
              </a:rPr>
              <a:t>: The model receives the result, integrates it with its own knowledge, and generates a final, enriched response for the user.</a:t>
            </a:r>
          </a:p>
        </p:txBody>
      </p:sp>
      <p:sp>
        <p:nvSpPr>
          <p:cNvPr id="5" name="TextBox 4">
            <a:extLst>
              <a:ext uri="{FF2B5EF4-FFF2-40B4-BE49-F238E27FC236}">
                <a16:creationId xmlns:a16="http://schemas.microsoft.com/office/drawing/2014/main" id="{B42F4FF6-C30D-F4E9-2D07-BECC7B4F47EE}"/>
              </a:ext>
            </a:extLst>
          </p:cNvPr>
          <p:cNvSpPr txBox="1"/>
          <p:nvPr/>
        </p:nvSpPr>
        <p:spPr>
          <a:xfrm>
            <a:off x="10430406" y="6399091"/>
            <a:ext cx="8723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hlinkClick r:id="rId4"/>
              </a:rPr>
              <a:t>Source Image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pic>
        <p:nvPicPr>
          <p:cNvPr id="6" name="Picture 5">
            <a:extLst>
              <a:ext uri="{FF2B5EF4-FFF2-40B4-BE49-F238E27FC236}">
                <a16:creationId xmlns:a16="http://schemas.microsoft.com/office/drawing/2014/main" id="{8DA95115-CA7D-EDAC-FBA0-D3D580E1CF95}"/>
              </a:ext>
            </a:extLst>
          </p:cNvPr>
          <p:cNvPicPr>
            <a:picLocks noChangeAspect="1"/>
          </p:cNvPicPr>
          <p:nvPr/>
        </p:nvPicPr>
        <p:blipFill>
          <a:blip r:embed="rId5"/>
          <a:stretch>
            <a:fillRect/>
          </a:stretch>
        </p:blipFill>
        <p:spPr>
          <a:xfrm>
            <a:off x="3528957" y="3499426"/>
            <a:ext cx="4929909" cy="2736273"/>
          </a:xfrm>
          <a:prstGeom prst="rect">
            <a:avLst/>
          </a:prstGeom>
        </p:spPr>
      </p:pic>
    </p:spTree>
    <p:extLst>
      <p:ext uri="{BB962C8B-B14F-4D97-AF65-F5344CB8AC3E}">
        <p14:creationId xmlns:p14="http://schemas.microsoft.com/office/powerpoint/2010/main" val="17323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3A131-BC0A-18DC-1A65-B876BFD2849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3EF633B8-EDDA-3603-6A64-2377B050B35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B5CF9ECD-849B-B641-A31E-698F559BDC02}"/>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RAG and Vector Search</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87E3C95-1CCE-A922-E73E-6E97C9368928}"/>
              </a:ext>
            </a:extLst>
          </p:cNvPr>
          <p:cNvSpPr txBox="1">
            <a:spLocks/>
          </p:cNvSpPr>
          <p:nvPr/>
        </p:nvSpPr>
        <p:spPr>
          <a:xfrm>
            <a:off x="375820" y="622301"/>
            <a:ext cx="11658059" cy="236396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RAG</a:t>
            </a:r>
            <a:r>
              <a:rPr lang="en-IN" sz="1600" dirty="0">
                <a:solidFill>
                  <a:prstClr val="black"/>
                </a:solidFill>
                <a:latin typeface="Work Sans" pitchFamily="2" charset="77"/>
              </a:rPr>
              <a:t> appends retrieved documents directly into prompts as raw text — useful but unstructured.</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offers </a:t>
            </a:r>
            <a:r>
              <a:rPr lang="en-IN" sz="1600" b="1" dirty="0">
                <a:solidFill>
                  <a:prstClr val="black"/>
                </a:solidFill>
                <a:latin typeface="Work Sans" pitchFamily="2" charset="77"/>
              </a:rPr>
              <a:t>structured context management</a:t>
            </a:r>
            <a:r>
              <a:rPr lang="en-IN" sz="1600" dirty="0">
                <a:solidFill>
                  <a:prstClr val="black"/>
                </a:solidFill>
                <a:latin typeface="Work Sans" pitchFamily="2" charset="77"/>
              </a:rPr>
              <a:t>: retrieved data is slotted into </a:t>
            </a:r>
            <a:r>
              <a:rPr lang="en-IN" sz="1600" dirty="0" err="1">
                <a:solidFill>
                  <a:prstClr val="black"/>
                </a:solidFill>
                <a:latin typeface="Work Sans" pitchFamily="2" charset="77"/>
              </a:rPr>
              <a:t>labeled</a:t>
            </a:r>
            <a:r>
              <a:rPr lang="en-IN" sz="1600" dirty="0">
                <a:solidFill>
                  <a:prstClr val="black"/>
                </a:solidFill>
                <a:latin typeface="Work Sans" pitchFamily="2" charset="77"/>
              </a:rPr>
              <a:t> </a:t>
            </a:r>
            <a:r>
              <a:rPr lang="en-IN" sz="1600" i="1" dirty="0">
                <a:solidFill>
                  <a:prstClr val="black"/>
                </a:solidFill>
                <a:latin typeface="Work Sans" pitchFamily="2" charset="77"/>
              </a:rPr>
              <a:t>Resource</a:t>
            </a:r>
            <a:r>
              <a:rPr lang="en-IN" sz="1600" dirty="0">
                <a:solidFill>
                  <a:prstClr val="black"/>
                </a:solidFill>
                <a:latin typeface="Work Sans" pitchFamily="2" charset="77"/>
              </a:rPr>
              <a:t> blocks (e.g., “Retrieved Documents”), keeping different types of information organized.</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You can </a:t>
            </a:r>
            <a:r>
              <a:rPr lang="en-IN" sz="1600" b="1" dirty="0">
                <a:solidFill>
                  <a:prstClr val="black"/>
                </a:solidFill>
                <a:latin typeface="Work Sans" pitchFamily="2" charset="77"/>
              </a:rPr>
              <a:t>combine RAG with MCP</a:t>
            </a:r>
            <a:r>
              <a:rPr lang="en-IN" sz="1600" dirty="0">
                <a:solidFill>
                  <a:prstClr val="black"/>
                </a:solidFill>
                <a:latin typeface="Work Sans" pitchFamily="2" charset="77"/>
              </a:rPr>
              <a:t>: fetch via vector search, then pass results as structured context — easier to manage, update, and debug.</a:t>
            </a:r>
          </a:p>
        </p:txBody>
      </p:sp>
    </p:spTree>
    <p:extLst>
      <p:ext uri="{BB962C8B-B14F-4D97-AF65-F5344CB8AC3E}">
        <p14:creationId xmlns:p14="http://schemas.microsoft.com/office/powerpoint/2010/main" val="348192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074ED-EE29-3675-482C-CE03D715563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BA5812B-477E-721E-CD5B-8639FA00BF8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695D7120-6AD4-8377-FEDA-02DA7E68FB69}"/>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Monolithic Prompts and Finetuning</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33D3CAD5-B0C6-1982-2456-268F614F20BA}"/>
              </a:ext>
            </a:extLst>
          </p:cNvPr>
          <p:cNvSpPr txBox="1">
            <a:spLocks/>
          </p:cNvSpPr>
          <p:nvPr/>
        </p:nvSpPr>
        <p:spPr>
          <a:xfrm>
            <a:off x="375820" y="622301"/>
            <a:ext cx="11658059" cy="352143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Traditional methods relied on:</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Monolithic prompts</a:t>
            </a:r>
            <a:r>
              <a:rPr lang="en-IN" dirty="0">
                <a:solidFill>
                  <a:prstClr val="black"/>
                </a:solidFill>
                <a:latin typeface="Work Sans" pitchFamily="2" charset="77"/>
              </a:rPr>
              <a:t> – bulky, hard to edit, expensive (token-wise).</a:t>
            </a:r>
          </a:p>
          <a:p>
            <a:pPr marL="742950" lvl="1" indent="-285750">
              <a:spcBef>
                <a:spcPts val="0"/>
              </a:spcBef>
              <a:spcAft>
                <a:spcPts val="1200"/>
              </a:spcAft>
              <a:buClrTx/>
              <a:buSzTx/>
              <a:buFont typeface="Arial" panose="020B0604020202020204" pitchFamily="34" charset="0"/>
              <a:buChar char="•"/>
              <a:defRPr/>
            </a:pPr>
            <a:r>
              <a:rPr lang="en-IN" b="1" dirty="0">
                <a:solidFill>
                  <a:prstClr val="black"/>
                </a:solidFill>
                <a:latin typeface="Work Sans" pitchFamily="2" charset="77"/>
              </a:rPr>
              <a:t>Fine-tuning</a:t>
            </a:r>
            <a:r>
              <a:rPr lang="en-IN" dirty="0">
                <a:solidFill>
                  <a:prstClr val="black"/>
                </a:solidFill>
                <a:latin typeface="Work Sans" pitchFamily="2" charset="77"/>
              </a:rPr>
              <a:t> – slow, costly, hard to adapt on the fly.</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a:t>
            </a:r>
            <a:r>
              <a:rPr lang="en-IN" sz="1600" dirty="0">
                <a:solidFill>
                  <a:prstClr val="black"/>
                </a:solidFill>
                <a:latin typeface="Work Sans" pitchFamily="2" charset="77"/>
              </a:rPr>
              <a:t> enables </a:t>
            </a:r>
            <a:r>
              <a:rPr lang="en-IN" sz="1600" b="1" dirty="0">
                <a:solidFill>
                  <a:prstClr val="black"/>
                </a:solidFill>
                <a:latin typeface="Work Sans" pitchFamily="2" charset="77"/>
              </a:rPr>
              <a:t>modular prompting</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Define reusable context layers (e.g., “Policy Guidelines”, “User History”).</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Update individual layers without rewriting or retraining.</a:t>
            </a:r>
          </a:p>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Saves time and tokens while improving flexibility and maintainability.</a:t>
            </a:r>
          </a:p>
        </p:txBody>
      </p:sp>
    </p:spTree>
    <p:extLst>
      <p:ext uri="{BB962C8B-B14F-4D97-AF65-F5344CB8AC3E}">
        <p14:creationId xmlns:p14="http://schemas.microsoft.com/office/powerpoint/2010/main" val="1342929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BA206-52A8-1AF5-15CC-D66CE4D0E091}"/>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BFC25483-D0BF-F3CB-28C8-332C20EFDF7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576A43FC-5F8D-6CAF-18B5-5D3EDF2D81AD}"/>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Function Calling and Plugins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 Placeholder 4">
            <a:extLst>
              <a:ext uri="{FF2B5EF4-FFF2-40B4-BE49-F238E27FC236}">
                <a16:creationId xmlns:a16="http://schemas.microsoft.com/office/drawing/2014/main" id="{8CFFBABE-F19D-A8F2-BED9-1FF7F703AFFC}"/>
              </a:ext>
            </a:extLst>
          </p:cNvPr>
          <p:cNvSpPr txBox="1">
            <a:spLocks/>
          </p:cNvSpPr>
          <p:nvPr/>
        </p:nvSpPr>
        <p:spPr>
          <a:xfrm>
            <a:off x="375820" y="622301"/>
            <a:ext cx="11658059" cy="2954276"/>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285750" lvl="0" indent="-285750">
              <a:spcBef>
                <a:spcPts val="0"/>
              </a:spcBef>
              <a:spcAft>
                <a:spcPts val="1200"/>
              </a:spcAft>
              <a:buClrTx/>
              <a:buSzTx/>
              <a:buFont typeface="Arial" panose="020B0604020202020204" pitchFamily="34" charset="0"/>
              <a:buChar char="•"/>
              <a:defRPr/>
            </a:pPr>
            <a:r>
              <a:rPr lang="en-IN" sz="1600" dirty="0">
                <a:solidFill>
                  <a:prstClr val="black"/>
                </a:solidFill>
                <a:latin typeface="Work Sans" pitchFamily="2" charset="77"/>
              </a:rPr>
              <a:t>Function calling/tools in LLMs (like OpenAI plugins) are </a:t>
            </a:r>
            <a:r>
              <a:rPr lang="en-IN" sz="1600" b="1" dirty="0">
                <a:solidFill>
                  <a:prstClr val="black"/>
                </a:solidFill>
                <a:latin typeface="Work Sans" pitchFamily="2" charset="77"/>
              </a:rPr>
              <a:t>powerful but fragmented</a:t>
            </a:r>
            <a:r>
              <a:rPr lang="en-IN" sz="1600" dirty="0">
                <a:solidFill>
                  <a:prstClr val="black"/>
                </a:solidFill>
                <a:latin typeface="Work Sans" pitchFamily="2" charset="77"/>
              </a:rPr>
              <a:t> — each provider has its own setup.</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MCP standardizes tool use</a:t>
            </a:r>
            <a:r>
              <a:rPr lang="en-IN" sz="1600" dirty="0">
                <a:solidFill>
                  <a:prstClr val="black"/>
                </a:solidFill>
                <a:latin typeface="Work Sans" pitchFamily="2" charset="77"/>
              </a:rPr>
              <a:t> across models with unified </a:t>
            </a:r>
            <a:r>
              <a:rPr lang="en-IN" sz="1600" i="1" dirty="0">
                <a:solidFill>
                  <a:prstClr val="black"/>
                </a:solidFill>
                <a:latin typeface="Work Sans" pitchFamily="2" charset="77"/>
              </a:rPr>
              <a:t>Tool</a:t>
            </a:r>
            <a:r>
              <a:rPr lang="en-IN" sz="1600" dirty="0">
                <a:solidFill>
                  <a:prstClr val="black"/>
                </a:solidFill>
                <a:latin typeface="Work Sans" pitchFamily="2" charset="77"/>
              </a:rPr>
              <a:t>, </a:t>
            </a:r>
            <a:r>
              <a:rPr lang="en-IN" sz="1600" i="1" dirty="0">
                <a:solidFill>
                  <a:prstClr val="black"/>
                </a:solidFill>
                <a:latin typeface="Work Sans" pitchFamily="2" charset="77"/>
              </a:rPr>
              <a:t>Prompt</a:t>
            </a:r>
            <a:r>
              <a:rPr lang="en-IN" sz="1600" dirty="0">
                <a:solidFill>
                  <a:prstClr val="black"/>
                </a:solidFill>
                <a:latin typeface="Work Sans" pitchFamily="2" charset="77"/>
              </a:rPr>
              <a:t>, and </a:t>
            </a:r>
            <a:r>
              <a:rPr lang="en-IN" sz="1600" i="1" dirty="0">
                <a:solidFill>
                  <a:prstClr val="black"/>
                </a:solidFill>
                <a:latin typeface="Work Sans" pitchFamily="2" charset="77"/>
              </a:rPr>
              <a:t>Resource</a:t>
            </a:r>
            <a:r>
              <a:rPr lang="en-IN" sz="1600" dirty="0">
                <a:solidFill>
                  <a:prstClr val="black"/>
                </a:solidFill>
                <a:latin typeface="Work Sans" pitchFamily="2" charset="77"/>
              </a:rPr>
              <a:t> primitives.</a:t>
            </a:r>
          </a:p>
          <a:p>
            <a:pPr marL="285750" lvl="0" indent="-285750">
              <a:spcBef>
                <a:spcPts val="0"/>
              </a:spcBef>
              <a:spcAft>
                <a:spcPts val="1200"/>
              </a:spcAft>
              <a:buClrTx/>
              <a:buSzTx/>
              <a:buFont typeface="Arial" panose="020B0604020202020204" pitchFamily="34" charset="0"/>
              <a:buChar char="•"/>
              <a:defRPr/>
            </a:pPr>
            <a:r>
              <a:rPr lang="en-IN" sz="1600" b="1" dirty="0">
                <a:solidFill>
                  <a:prstClr val="black"/>
                </a:solidFill>
                <a:latin typeface="Work Sans" pitchFamily="2" charset="77"/>
              </a:rPr>
              <a:t>Interoperable &amp; extensible</a:t>
            </a:r>
            <a:r>
              <a:rPr lang="en-IN" sz="1600" dirty="0">
                <a:solidFill>
                  <a:prstClr val="black"/>
                </a:solidFill>
                <a:latin typeface="Work Sans" pitchFamily="2" charset="77"/>
              </a:rPr>
              <a:t>:</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Write once, work across providers (e.g., OpenAI, Claude, Llama).</a:t>
            </a:r>
          </a:p>
          <a:p>
            <a:pPr marL="742950" lvl="1" indent="-285750">
              <a:spcBef>
                <a:spcPts val="0"/>
              </a:spcBef>
              <a:spcAft>
                <a:spcPts val="1200"/>
              </a:spcAft>
              <a:buClrTx/>
              <a:buSzTx/>
              <a:buFont typeface="Arial" panose="020B0604020202020204" pitchFamily="34" charset="0"/>
              <a:buChar char="•"/>
              <a:defRPr/>
            </a:pPr>
            <a:r>
              <a:rPr lang="en-IN" dirty="0">
                <a:solidFill>
                  <a:prstClr val="black"/>
                </a:solidFill>
                <a:latin typeface="Work Sans" pitchFamily="2" charset="77"/>
              </a:rPr>
              <a:t>Covers non-functional context needs (like guidance, templates) beyond API calls.</a:t>
            </a:r>
          </a:p>
        </p:txBody>
      </p:sp>
    </p:spTree>
    <p:extLst>
      <p:ext uri="{BB962C8B-B14F-4D97-AF65-F5344CB8AC3E}">
        <p14:creationId xmlns:p14="http://schemas.microsoft.com/office/powerpoint/2010/main" val="2335380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6F61E-782E-C25E-90A6-8500DB481470}"/>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74909534-6C0A-1E64-3F98-0110E63DBDD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1ACAA051-0085-78D6-E434-6D87F3F1FBC5}"/>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MCP vs. A2A</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2" name="Text Placeholder 4">
            <a:extLst>
              <a:ext uri="{FF2B5EF4-FFF2-40B4-BE49-F238E27FC236}">
                <a16:creationId xmlns:a16="http://schemas.microsoft.com/office/drawing/2014/main" id="{8DBA539D-4623-CAD8-E098-E006B82F27F4}"/>
              </a:ext>
            </a:extLst>
          </p:cNvPr>
          <p:cNvSpPr txBox="1">
            <a:spLocks/>
          </p:cNvSpPr>
          <p:nvPr/>
        </p:nvSpPr>
        <p:spPr>
          <a:xfrm>
            <a:off x="418739" y="1020884"/>
            <a:ext cx="11658059" cy="446057"/>
          </a:xfrm>
          <a:prstGeom prst="rect">
            <a:avLst/>
          </a:prstGeom>
        </p:spPr>
        <p:txBody>
          <a:bodyPr vert="horz" lIns="91440" tIns="45720" rIns="91440" bIns="45720" rtlCol="0" anchor="ctr">
            <a:norm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GB" sz="1600" b="0" i="0" u="none" strike="noStrike" kern="1200" cap="none" spc="0" normalizeH="0" baseline="0" noProof="0" dirty="0">
                <a:ln>
                  <a:noFill/>
                </a:ln>
                <a:solidFill>
                  <a:srgbClr val="3D3D3D"/>
                </a:solidFill>
                <a:effectLst/>
                <a:uLnTx/>
                <a:uFillTx/>
                <a:latin typeface="Work Sans" pitchFamily="2" charset="77"/>
              </a:rPr>
              <a:t>A2A and MCP are both complementary protocols</a:t>
            </a:r>
            <a:endParaRPr kumimoji="0" lang="en-IN" sz="1600" b="0" i="0" u="none" strike="noStrike" kern="1200" cap="none" spc="0" normalizeH="0" baseline="0" noProof="0" dirty="0">
              <a:ln>
                <a:noFill/>
              </a:ln>
              <a:solidFill>
                <a:srgbClr val="3D3D3D"/>
              </a:solidFill>
              <a:effectLst/>
              <a:uLnTx/>
              <a:uFillTx/>
              <a:latin typeface="Work Sans" pitchFamily="2" charset="77"/>
            </a:endParaRPr>
          </a:p>
        </p:txBody>
      </p:sp>
      <p:graphicFrame>
        <p:nvGraphicFramePr>
          <p:cNvPr id="5" name="Table 4">
            <a:extLst>
              <a:ext uri="{FF2B5EF4-FFF2-40B4-BE49-F238E27FC236}">
                <a16:creationId xmlns:a16="http://schemas.microsoft.com/office/drawing/2014/main" id="{84C2BF42-03CA-127A-94CD-D945BFDB111B}"/>
              </a:ext>
            </a:extLst>
          </p:cNvPr>
          <p:cNvGraphicFramePr>
            <a:graphicFrameLocks noGrp="1"/>
          </p:cNvGraphicFramePr>
          <p:nvPr>
            <p:extLst>
              <p:ext uri="{D42A27DB-BD31-4B8C-83A1-F6EECF244321}">
                <p14:modId xmlns:p14="http://schemas.microsoft.com/office/powerpoint/2010/main" val="2814443137"/>
              </p:ext>
            </p:extLst>
          </p:nvPr>
        </p:nvGraphicFramePr>
        <p:xfrm>
          <a:off x="339542" y="1661105"/>
          <a:ext cx="5756458" cy="2920026"/>
        </p:xfrm>
        <a:graphic>
          <a:graphicData uri="http://schemas.openxmlformats.org/drawingml/2006/table">
            <a:tbl>
              <a:tblPr/>
              <a:tblGrid>
                <a:gridCol w="1151645">
                  <a:extLst>
                    <a:ext uri="{9D8B030D-6E8A-4147-A177-3AD203B41FA5}">
                      <a16:colId xmlns:a16="http://schemas.microsoft.com/office/drawing/2014/main" val="2346714401"/>
                    </a:ext>
                  </a:extLst>
                </a:gridCol>
                <a:gridCol w="2226193">
                  <a:extLst>
                    <a:ext uri="{9D8B030D-6E8A-4147-A177-3AD203B41FA5}">
                      <a16:colId xmlns:a16="http://schemas.microsoft.com/office/drawing/2014/main" val="3591007889"/>
                    </a:ext>
                  </a:extLst>
                </a:gridCol>
                <a:gridCol w="2378620">
                  <a:extLst>
                    <a:ext uri="{9D8B030D-6E8A-4147-A177-3AD203B41FA5}">
                      <a16:colId xmlns:a16="http://schemas.microsoft.com/office/drawing/2014/main" val="122598193"/>
                    </a:ext>
                  </a:extLst>
                </a:gridCol>
              </a:tblGrid>
              <a:tr h="371826">
                <a:tc>
                  <a:txBody>
                    <a:bodyPr/>
                    <a:lstStyle/>
                    <a:p>
                      <a:pPr algn="ctr" fontAlgn="b"/>
                      <a:r>
                        <a:rPr lang="en-IN" sz="1400" b="1" i="0" u="none" strike="noStrike">
                          <a:solidFill>
                            <a:srgbClr val="000000"/>
                          </a:solidFill>
                          <a:effectLst/>
                          <a:latin typeface="Work Sans" pitchFamily="2" charset="77"/>
                        </a:rPr>
                        <a:t>Feature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dirty="0">
                          <a:solidFill>
                            <a:srgbClr val="000000"/>
                          </a:solidFill>
                          <a:effectLst/>
                          <a:latin typeface="Work Sans" pitchFamily="2" charset="77"/>
                        </a:rPr>
                        <a:t>Agent2Agent Protocol</a:t>
                      </a:r>
                    </a:p>
                    <a:p>
                      <a:pPr algn="ctr" fontAlgn="b"/>
                      <a:r>
                        <a:rPr lang="en-IN" sz="1400" b="1" i="0" u="none" strike="noStrike" dirty="0">
                          <a:solidFill>
                            <a:srgbClr val="000000"/>
                          </a:solidFill>
                          <a:effectLst/>
                          <a:latin typeface="Work Sans" pitchFamily="2" charset="77"/>
                        </a:rPr>
                        <a:t>(A2A)</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tc>
                  <a:txBody>
                    <a:bodyPr/>
                    <a:lstStyle/>
                    <a:p>
                      <a:pPr algn="ctr" fontAlgn="b"/>
                      <a:r>
                        <a:rPr lang="en-IN" sz="1400" b="1" i="0" u="none" strike="noStrike">
                          <a:solidFill>
                            <a:srgbClr val="000000"/>
                          </a:solidFill>
                          <a:effectLst/>
                          <a:latin typeface="Work Sans" pitchFamily="2" charset="77"/>
                        </a:rPr>
                        <a:t>Model Context Protocol (MCP)</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solidFill>
                      <a:srgbClr val="34A853"/>
                    </a:solidFill>
                  </a:tcPr>
                </a:tc>
                <a:extLst>
                  <a:ext uri="{0D108BD9-81ED-4DB2-BD59-A6C34878D82A}">
                    <a16:rowId xmlns:a16="http://schemas.microsoft.com/office/drawing/2014/main" val="4271879402"/>
                  </a:ext>
                </a:extLst>
              </a:tr>
              <a:tr h="527692">
                <a:tc>
                  <a:txBody>
                    <a:bodyPr/>
                    <a:lstStyle/>
                    <a:p>
                      <a:pPr algn="ctr" fontAlgn="b"/>
                      <a:r>
                        <a:rPr lang="en-IN" sz="1400" b="0" i="0" u="none" strike="noStrike" dirty="0">
                          <a:solidFill>
                            <a:srgbClr val="000000"/>
                          </a:solidFill>
                          <a:effectLst/>
                          <a:latin typeface="Work Sans" pitchFamily="2" charset="77"/>
                        </a:rPr>
                        <a:t>Interaction</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agents (from different frameworks also!)</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Between agent and tools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3819689808"/>
                  </a:ext>
                </a:extLst>
              </a:tr>
              <a:tr h="731175">
                <a:tc>
                  <a:txBody>
                    <a:bodyPr/>
                    <a:lstStyle/>
                    <a:p>
                      <a:pPr algn="ctr" fontAlgn="b"/>
                      <a:r>
                        <a:rPr lang="en-IN" sz="1400" b="0" i="0" u="none" strike="noStrike">
                          <a:solidFill>
                            <a:srgbClr val="000000"/>
                          </a:solidFill>
                          <a:effectLst/>
                          <a:latin typeface="Work Sans" pitchFamily="2" charset="77"/>
                        </a:rPr>
                        <a:t>Use Case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Delegating tasks to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Enhancing context with external data</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1601058"/>
                  </a:ext>
                </a:extLst>
              </a:tr>
              <a:tr h="371826">
                <a:tc>
                  <a:txBody>
                    <a:bodyPr/>
                    <a:lstStyle/>
                    <a:p>
                      <a:pPr algn="ctr" fontAlgn="b"/>
                      <a:r>
                        <a:rPr lang="en-IN" sz="1400" b="0" i="0" u="none" strike="noStrike">
                          <a:solidFill>
                            <a:srgbClr val="000000"/>
                          </a:solidFill>
                          <a:effectLst/>
                          <a:latin typeface="Work Sans" pitchFamily="2" charset="77"/>
                        </a:rPr>
                        <a:t>Dependency</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Relies on other agents</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Work Sans" pitchFamily="2" charset="77"/>
                        </a:rPr>
                        <a:t>Relies on tool integrations</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112540403"/>
                  </a:ext>
                </a:extLst>
              </a:tr>
              <a:tr h="731175">
                <a:tc>
                  <a:txBody>
                    <a:bodyPr/>
                    <a:lstStyle/>
                    <a:p>
                      <a:pPr algn="ctr" fontAlgn="b"/>
                      <a:r>
                        <a:rPr lang="en-IN" sz="1400" b="0" i="0" u="none" strike="noStrike">
                          <a:solidFill>
                            <a:srgbClr val="000000"/>
                          </a:solidFill>
                          <a:effectLst/>
                          <a:latin typeface="Work Sans" pitchFamily="2" charset="77"/>
                        </a:rPr>
                        <a:t>Architecture</a:t>
                      </a:r>
                    </a:p>
                  </a:txBody>
                  <a:tcPr marL="9525" marR="9525" marT="9525" marB="0" anchor="b">
                    <a:lnL w="6350" cap="flat" cmpd="sng" algn="ctr">
                      <a:solidFill>
                        <a:srgbClr val="34A853"/>
                      </a:solidFill>
                      <a:prstDash val="solid"/>
                      <a:round/>
                      <a:headEnd type="none" w="med" len="med"/>
                      <a:tailEnd type="none" w="med" len="med"/>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Multi-agent system</a:t>
                      </a:r>
                    </a:p>
                  </a:txBody>
                  <a:tcPr marL="9525" marR="9525" marT="9525" marB="0" anchor="b">
                    <a:lnL>
                      <a:noFill/>
                    </a:lnL>
                    <a:lnR>
                      <a:noFill/>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Work Sans" pitchFamily="2" charset="77"/>
                        </a:rPr>
                        <a:t>Tool-augmented single-agent system</a:t>
                      </a:r>
                    </a:p>
                  </a:txBody>
                  <a:tcPr marL="9525" marR="9525" marT="9525" marB="0" anchor="b">
                    <a:lnL>
                      <a:noFill/>
                    </a:lnL>
                    <a:lnR w="6350" cap="flat" cmpd="sng" algn="ctr">
                      <a:solidFill>
                        <a:srgbClr val="34A853"/>
                      </a:solidFill>
                      <a:prstDash val="solid"/>
                      <a:round/>
                      <a:headEnd type="none" w="med" len="med"/>
                      <a:tailEnd type="none" w="med" len="med"/>
                    </a:lnR>
                    <a:lnT w="6350" cap="flat" cmpd="sng" algn="ctr">
                      <a:solidFill>
                        <a:srgbClr val="34A853"/>
                      </a:solidFill>
                      <a:prstDash val="solid"/>
                      <a:round/>
                      <a:headEnd type="none" w="med" len="med"/>
                      <a:tailEnd type="none" w="med" len="med"/>
                    </a:lnT>
                    <a:lnB w="6350" cap="flat" cmpd="sng" algn="ctr">
                      <a:solidFill>
                        <a:srgbClr val="34A853"/>
                      </a:solidFill>
                      <a:prstDash val="solid"/>
                      <a:round/>
                      <a:headEnd type="none" w="med" len="med"/>
                      <a:tailEnd type="none" w="med" len="med"/>
                    </a:lnB>
                    <a:noFill/>
                  </a:tcPr>
                </a:tc>
                <a:extLst>
                  <a:ext uri="{0D108BD9-81ED-4DB2-BD59-A6C34878D82A}">
                    <a16:rowId xmlns:a16="http://schemas.microsoft.com/office/drawing/2014/main" val="2128946110"/>
                  </a:ext>
                </a:extLst>
              </a:tr>
            </a:tbl>
          </a:graphicData>
        </a:graphic>
      </p:graphicFrame>
      <p:pic>
        <p:nvPicPr>
          <p:cNvPr id="6" name="Picture 2" descr="A2A vs MCP: Two complementary protocols for the emerging agent ecosystem ·  Logto blog">
            <a:extLst>
              <a:ext uri="{FF2B5EF4-FFF2-40B4-BE49-F238E27FC236}">
                <a16:creationId xmlns:a16="http://schemas.microsoft.com/office/drawing/2014/main" id="{7AAFFB20-462C-994A-5F1E-D49D8CB8B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603" y="1661105"/>
            <a:ext cx="5130203" cy="2908460"/>
          </a:xfrm>
          <a:prstGeom prst="rect">
            <a:avLst/>
          </a:prstGeom>
          <a:noFill/>
          <a:ln>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7C60A-1E4C-AF35-9486-E31BDA2CC2C5}"/>
              </a:ext>
            </a:extLst>
          </p:cNvPr>
          <p:cNvSpPr txBox="1"/>
          <p:nvPr/>
        </p:nvSpPr>
        <p:spPr>
          <a:xfrm>
            <a:off x="10090913" y="6313816"/>
            <a:ext cx="1079142"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Work Sans" pitchFamily="2" charset="77"/>
              </a:rPr>
              <a:t>Inage source </a:t>
            </a:r>
            <a:r>
              <a:rPr kumimoji="0" lang="en-US" sz="800" b="0" i="1" u="none" strike="noStrike" kern="1200" cap="none" spc="0" normalizeH="0" baseline="0" noProof="0" dirty="0">
                <a:ln>
                  <a:noFill/>
                </a:ln>
                <a:solidFill>
                  <a:prstClr val="black"/>
                </a:solidFill>
                <a:effectLst/>
                <a:uLnTx/>
                <a:uFillTx/>
                <a:latin typeface="Work Sans" pitchFamily="2" charset="77"/>
                <a:hlinkClick r:id="rId5"/>
              </a:rPr>
              <a:t>here</a:t>
            </a:r>
            <a:endParaRPr kumimoji="0" lang="en-US" sz="800" b="0" i="1" u="none" strike="noStrike" kern="1200" cap="none" spc="0" normalizeH="0" baseline="0" noProof="0" dirty="0">
              <a:ln>
                <a:noFill/>
              </a:ln>
              <a:solidFill>
                <a:prstClr val="black"/>
              </a:solidFill>
              <a:effectLst/>
              <a:uLnTx/>
              <a:uFillTx/>
              <a:latin typeface="Work Sans" pitchFamily="2" charset="77"/>
            </a:endParaRPr>
          </a:p>
        </p:txBody>
      </p:sp>
      <p:sp>
        <p:nvSpPr>
          <p:cNvPr id="10" name="Text Placeholder 4">
            <a:extLst>
              <a:ext uri="{FF2B5EF4-FFF2-40B4-BE49-F238E27FC236}">
                <a16:creationId xmlns:a16="http://schemas.microsoft.com/office/drawing/2014/main" id="{EDD64E29-E1E1-6E7C-FD9E-3E92BD26C66A}"/>
              </a:ext>
            </a:extLst>
          </p:cNvPr>
          <p:cNvSpPr txBox="1">
            <a:spLocks/>
          </p:cNvSpPr>
          <p:nvPr/>
        </p:nvSpPr>
        <p:spPr>
          <a:xfrm>
            <a:off x="304802" y="5547027"/>
            <a:ext cx="11658059" cy="446057"/>
          </a:xfrm>
          <a:prstGeom prst="rect">
            <a:avLst/>
          </a:prstGeom>
        </p:spPr>
        <p:txBody>
          <a:bodyPr vert="horz" lIns="91440" tIns="45720" rIns="91440" bIns="45720" rtlCol="0" anchor="ctr">
            <a:noAutofit/>
          </a:bodyPr>
          <a:lstStyle>
            <a:lvl1pPr marL="228600" indent="-228600" algn="l" defTabSz="457200" rtl="0" eaLnBrk="1" latinLnBrk="0" hangingPunct="1">
              <a:spcBef>
                <a:spcPct val="20000"/>
              </a:spcBef>
              <a:spcAft>
                <a:spcPts val="600"/>
              </a:spcAft>
              <a:buClr>
                <a:schemeClr val="accent2"/>
              </a:buClr>
              <a:buSzPct val="92000"/>
              <a:buFont typeface="Wingdings" panose="05000000000000000000" pitchFamily="2" charset="2"/>
              <a:buChar char="n"/>
              <a:defRPr sz="2400" kern="1200" baseline="0">
                <a:solidFill>
                  <a:schemeClr val="tx2"/>
                </a:solidFill>
                <a:latin typeface="Nissan Pro Regular" panose="02000503030000020003" pitchFamily="50" charset="0"/>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panose="05000000000000000000" pitchFamily="2" charset="2"/>
              <a:buNone/>
              <a:tabLst/>
              <a:defRPr/>
            </a:pPr>
            <a:r>
              <a:rPr kumimoji="0" lang="en-IN" sz="1600" b="1" i="0" u="none" strike="noStrike" kern="1200" cap="none" spc="0" normalizeH="0" baseline="0" noProof="0" dirty="0">
                <a:ln>
                  <a:noFill/>
                </a:ln>
                <a:solidFill>
                  <a:srgbClr val="3D3D3D"/>
                </a:solidFill>
                <a:effectLst/>
                <a:uLnTx/>
                <a:uFillTx/>
                <a:latin typeface="Work Sans" pitchFamily="2" charset="77"/>
              </a:rPr>
              <a:t>MCP and A2A Integration</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By representing </a:t>
            </a:r>
            <a:r>
              <a:rPr kumimoji="0" lang="en-IN" sz="1600" b="1" i="0" u="none" strike="noStrike" kern="1200" cap="none" spc="0" normalizeH="0" baseline="0" noProof="0" dirty="0">
                <a:ln>
                  <a:noFill/>
                </a:ln>
                <a:solidFill>
                  <a:srgbClr val="3D3D3D"/>
                </a:solidFill>
                <a:effectLst/>
                <a:uLnTx/>
                <a:uFillTx/>
                <a:latin typeface="Work Sans" pitchFamily="2" charset="77"/>
              </a:rPr>
              <a:t>A2A agents as MCP resources</a:t>
            </a:r>
            <a:r>
              <a:rPr kumimoji="0" lang="en-IN" sz="1600" b="0" i="0" u="none" strike="noStrike" kern="1200" cap="none" spc="0" normalizeH="0" baseline="0" noProof="0" dirty="0">
                <a:ln>
                  <a:noFill/>
                </a:ln>
                <a:solidFill>
                  <a:srgbClr val="3D3D3D"/>
                </a:solidFill>
                <a:effectLst/>
                <a:uLnTx/>
                <a:uFillTx/>
                <a:latin typeface="Work Sans" pitchFamily="2" charset="77"/>
              </a:rPr>
              <a:t>—encapsulated within their </a:t>
            </a:r>
            <a:r>
              <a:rPr kumimoji="0" lang="en-IN" sz="1600" b="1" i="0" u="none" strike="noStrike" kern="1200" cap="none" spc="0" normalizeH="0" baseline="0" noProof="0" dirty="0" err="1">
                <a:ln>
                  <a:noFill/>
                </a:ln>
                <a:solidFill>
                  <a:srgbClr val="3D3D3D"/>
                </a:solidFill>
                <a:effectLst/>
                <a:uLnTx/>
                <a:uFillTx/>
                <a:latin typeface="Work Sans" pitchFamily="2" charset="77"/>
              </a:rPr>
              <a:t>AgentCards</a:t>
            </a:r>
            <a:r>
              <a:rPr kumimoji="0" lang="en-IN" sz="1600" b="0" i="0" u="none" strike="noStrike" kern="1200" cap="none" spc="0" normalizeH="0" baseline="0" noProof="0" dirty="0">
                <a:ln>
                  <a:noFill/>
                </a:ln>
                <a:solidFill>
                  <a:srgbClr val="3D3D3D"/>
                </a:solidFill>
                <a:effectLst/>
                <a:uLnTx/>
                <a:uFillTx/>
                <a:latin typeface="Work Sans" pitchFamily="2" charset="77"/>
              </a:rPr>
              <a:t>—AI applications facilitate </a:t>
            </a:r>
            <a:r>
              <a:rPr kumimoji="0" lang="en-IN" sz="1600" b="1" i="0" u="none" strike="noStrike" kern="1200" cap="none" spc="0" normalizeH="0" baseline="0" noProof="0" dirty="0">
                <a:ln>
                  <a:noFill/>
                </a:ln>
                <a:solidFill>
                  <a:srgbClr val="3D3D3D"/>
                </a:solidFill>
                <a:effectLst/>
                <a:uLnTx/>
                <a:uFillTx/>
                <a:latin typeface="Work Sans" pitchFamily="2" charset="77"/>
              </a:rPr>
              <a:t>dynamic agent discovery</a:t>
            </a:r>
            <a:r>
              <a:rPr kumimoji="0" lang="en-IN" sz="1600" b="0" i="0" u="none" strike="noStrike" kern="1200" cap="none" spc="0" normalizeH="0" baseline="0" noProof="0" dirty="0">
                <a:ln>
                  <a:noFill/>
                </a:ln>
                <a:solidFill>
                  <a:srgbClr val="3D3D3D"/>
                </a:solidFill>
                <a:effectLst/>
                <a:uLnTx/>
                <a:uFillTx/>
                <a:latin typeface="Work Sans" pitchFamily="2" charset="77"/>
              </a:rPr>
              <a:t>. </a:t>
            </a:r>
          </a:p>
          <a:p>
            <a:pPr marL="228600" marR="0" lvl="0" indent="-228600" algn="l" defTabSz="457200" rtl="0" eaLnBrk="1" fontAlgn="auto" latinLnBrk="0" hangingPunct="1">
              <a:lnSpc>
                <a:spcPct val="100000"/>
              </a:lnSpc>
              <a:spcBef>
                <a:spcPct val="20000"/>
              </a:spcBef>
              <a:spcAft>
                <a:spcPts val="600"/>
              </a:spcAft>
              <a:buClr>
                <a:srgbClr val="ED8428"/>
              </a:buClr>
              <a:buSzPct val="92000"/>
              <a:buFont typeface="Wingdings" pitchFamily="2" charset="2"/>
              <a:buChar char="ü"/>
              <a:tabLst/>
              <a:defRPr/>
            </a:pPr>
            <a:r>
              <a:rPr kumimoji="0" lang="en-IN" sz="1600" b="0" i="0" u="none" strike="noStrike" kern="1200" cap="none" spc="0" normalizeH="0" baseline="0" noProof="0" dirty="0">
                <a:ln>
                  <a:noFill/>
                </a:ln>
                <a:solidFill>
                  <a:srgbClr val="3D3D3D"/>
                </a:solidFill>
                <a:effectLst/>
                <a:uLnTx/>
                <a:uFillTx/>
                <a:latin typeface="Work Sans" pitchFamily="2" charset="77"/>
              </a:rPr>
              <a:t>This allows agents on an MCP server to </a:t>
            </a:r>
            <a:r>
              <a:rPr kumimoji="0" lang="en-IN" sz="1600" b="1" i="0" u="none" strike="noStrike" kern="1200" cap="none" spc="0" normalizeH="0" baseline="0" noProof="0" dirty="0">
                <a:ln>
                  <a:noFill/>
                </a:ln>
                <a:solidFill>
                  <a:srgbClr val="3D3D3D"/>
                </a:solidFill>
                <a:effectLst/>
                <a:uLnTx/>
                <a:uFillTx/>
                <a:latin typeface="Work Sans" pitchFamily="2" charset="77"/>
              </a:rPr>
              <a:t>connect and collaborate</a:t>
            </a:r>
            <a:r>
              <a:rPr kumimoji="0" lang="en-IN" sz="1600" b="0" i="0" u="none" strike="noStrike" kern="1200" cap="none" spc="0" normalizeH="0" baseline="0" noProof="0" dirty="0">
                <a:ln>
                  <a:noFill/>
                </a:ln>
                <a:solidFill>
                  <a:srgbClr val="3D3D3D"/>
                </a:solidFill>
                <a:effectLst/>
                <a:uLnTx/>
                <a:uFillTx/>
                <a:latin typeface="Work Sans" pitchFamily="2" charset="77"/>
              </a:rPr>
              <a:t> via the A2A protocol.</a:t>
            </a:r>
          </a:p>
        </p:txBody>
      </p:sp>
    </p:spTree>
    <p:extLst>
      <p:ext uri="{BB962C8B-B14F-4D97-AF65-F5344CB8AC3E}">
        <p14:creationId xmlns:p14="http://schemas.microsoft.com/office/powerpoint/2010/main" val="25943864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CEBCC-AE22-D8DD-9639-90B3E5D0FCE3}"/>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D243C31C-2E7F-8088-9E51-50911F925C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Basics of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FastMCP</a:t>
            </a: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 and </a:t>
            </a:r>
            <a:r>
              <a:rPr kumimoji="0" lang="en-US" sz="3600" b="1" i="0" u="none" strike="noStrike" kern="0" cap="none" spc="0" normalizeH="0" baseline="0" noProof="0" dirty="0" err="1">
                <a:ln>
                  <a:noFill/>
                </a:ln>
                <a:solidFill>
                  <a:schemeClr val="tx1">
                    <a:lumMod val="85000"/>
                    <a:lumOff val="15000"/>
                  </a:schemeClr>
                </a:solidFill>
                <a:effectLst/>
                <a:uLnTx/>
                <a:uFillTx/>
                <a:latin typeface="Poppins"/>
                <a:cs typeface="Poppins"/>
                <a:sym typeface="Poppins"/>
              </a:rPr>
              <a:t>CrewAI</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E9C046ED-B5E0-2381-6790-63FBF1E535D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872314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473D5-4953-CDB4-7112-2E4095191B72}"/>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5085E15B-D2BC-1649-3AE4-3A3E9408CD7B}"/>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C2E4B788-2D6E-F373-EBB3-6D05B8ED28A7}"/>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Important Links for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FastMCP</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sp>
        <p:nvSpPr>
          <p:cNvPr id="4" name="TextBox 3">
            <a:extLst>
              <a:ext uri="{FF2B5EF4-FFF2-40B4-BE49-F238E27FC236}">
                <a16:creationId xmlns:a16="http://schemas.microsoft.com/office/drawing/2014/main" id="{0CD4A7C6-7017-A36A-8A5E-267547686074}"/>
              </a:ext>
            </a:extLst>
          </p:cNvPr>
          <p:cNvSpPr txBox="1"/>
          <p:nvPr/>
        </p:nvSpPr>
        <p:spPr>
          <a:xfrm>
            <a:off x="2079898" y="2306858"/>
            <a:ext cx="8253292" cy="255454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4"/>
              </a:rPr>
              <a:t>https://gofastmcp.com/tutorials/mcp</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5"/>
              </a:rPr>
              <a:t>https://gofastmcp.com/tutorials/create-mcp-server</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Work Sans" pitchFamily="2" charset="77"/>
                <a:hlinkClick r:id="rId6"/>
              </a:rPr>
              <a:t>https://gofastmcp.com/getting-started/quickstart</a:t>
            </a: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Work Sans" pitchFamily="2" charset="77"/>
            </a:endParaRPr>
          </a:p>
        </p:txBody>
      </p:sp>
    </p:spTree>
    <p:extLst>
      <p:ext uri="{BB962C8B-B14F-4D97-AF65-F5344CB8AC3E}">
        <p14:creationId xmlns:p14="http://schemas.microsoft.com/office/powerpoint/2010/main" val="269519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Water droplet on a petal">
            <a:extLst>
              <a:ext uri="{FF2B5EF4-FFF2-40B4-BE49-F238E27FC236}">
                <a16:creationId xmlns:a16="http://schemas.microsoft.com/office/drawing/2014/main" id="{838042FB-43E9-3C0A-27C7-DD1D034BD482}"/>
              </a:ext>
            </a:extLst>
          </p:cNvPr>
          <p:cNvPicPr>
            <a:picLocks noChangeAspect="1"/>
          </p:cNvPicPr>
          <p:nvPr/>
        </p:nvPicPr>
        <p:blipFill>
          <a:blip r:embed="rId2"/>
          <a:srcRect/>
          <a:stretch>
            <a:fill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C45FC8D7-CF9B-2929-2AF6-9714536D3F1B}"/>
              </a:ext>
            </a:extLst>
          </p:cNvPr>
          <p:cNvSpPr txBox="1"/>
          <p:nvPr/>
        </p:nvSpPr>
        <p:spPr>
          <a:xfrm>
            <a:off x="584200" y="2142067"/>
            <a:ext cx="3767881" cy="297180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all" spc="0" normalizeH="0" baseline="0" noProof="0" dirty="0">
                <a:ln>
                  <a:noFill/>
                </a:ln>
                <a:solidFill>
                  <a:srgbClr val="FFFFFF"/>
                </a:solidFill>
                <a:effectLst/>
                <a:uLnTx/>
                <a:uFillTx/>
                <a:latin typeface="Work Sans" pitchFamily="2" charset="77"/>
              </a:rPr>
              <a:t>THE VALUE OF GENERATIVE AI</a:t>
            </a:r>
          </a:p>
        </p:txBody>
      </p:sp>
      <p:graphicFrame>
        <p:nvGraphicFramePr>
          <p:cNvPr id="26" name="Diagram 25">
            <a:extLst>
              <a:ext uri="{FF2B5EF4-FFF2-40B4-BE49-F238E27FC236}">
                <a16:creationId xmlns:a16="http://schemas.microsoft.com/office/drawing/2014/main" id="{67D22390-0C3B-EA5C-5A53-DF808545B6D1}"/>
              </a:ext>
            </a:extLst>
          </p:cNvPr>
          <p:cNvGraphicFramePr/>
          <p:nvPr>
            <p:extLst>
              <p:ext uri="{D42A27DB-BD31-4B8C-83A1-F6EECF244321}">
                <p14:modId xmlns:p14="http://schemas.microsoft.com/office/powerpoint/2010/main" val="3016492429"/>
              </p:ext>
            </p:extLst>
          </p:nvPr>
        </p:nvGraphicFramePr>
        <p:xfrm>
          <a:off x="4017810" y="364068"/>
          <a:ext cx="8128000" cy="5774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a:extLst>
              <a:ext uri="{FF2B5EF4-FFF2-40B4-BE49-F238E27FC236}">
                <a16:creationId xmlns:a16="http://schemas.microsoft.com/office/drawing/2014/main" id="{46A14A9E-FCC2-9F42-132F-D1F5B2B863D6}"/>
              </a:ext>
            </a:extLst>
          </p:cNvPr>
          <p:cNvSpPr/>
          <p:nvPr/>
        </p:nvSpPr>
        <p:spPr>
          <a:xfrm rot="18182059">
            <a:off x="3931203" y="421017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0" name="Rectangle 29">
            <a:extLst>
              <a:ext uri="{FF2B5EF4-FFF2-40B4-BE49-F238E27FC236}">
                <a16:creationId xmlns:a16="http://schemas.microsoft.com/office/drawing/2014/main" id="{8D632EDB-5160-6544-3266-F141DDD479EE}"/>
              </a:ext>
            </a:extLst>
          </p:cNvPr>
          <p:cNvSpPr/>
          <p:nvPr/>
        </p:nvSpPr>
        <p:spPr>
          <a:xfrm rot="18182059">
            <a:off x="5132420" y="2299495"/>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
        <p:nvSpPr>
          <p:cNvPr id="32" name="Rectangle 31">
            <a:extLst>
              <a:ext uri="{FF2B5EF4-FFF2-40B4-BE49-F238E27FC236}">
                <a16:creationId xmlns:a16="http://schemas.microsoft.com/office/drawing/2014/main" id="{AEF88E0E-400D-0CCB-0B93-4A7125146960}"/>
              </a:ext>
            </a:extLst>
          </p:cNvPr>
          <p:cNvSpPr/>
          <p:nvPr/>
        </p:nvSpPr>
        <p:spPr>
          <a:xfrm rot="3214491">
            <a:off x="10510380" y="4410548"/>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RESEARCH</a:t>
            </a:r>
          </a:p>
        </p:txBody>
      </p:sp>
      <p:sp>
        <p:nvSpPr>
          <p:cNvPr id="34" name="Rectangle 33">
            <a:extLst>
              <a:ext uri="{FF2B5EF4-FFF2-40B4-BE49-F238E27FC236}">
                <a16:creationId xmlns:a16="http://schemas.microsoft.com/office/drawing/2014/main" id="{34959173-1802-C9E4-223D-9B44C9DB7E9D}"/>
              </a:ext>
            </a:extLst>
          </p:cNvPr>
          <p:cNvSpPr/>
          <p:nvPr/>
        </p:nvSpPr>
        <p:spPr>
          <a:xfrm rot="3192290">
            <a:off x="8924133" y="2017393"/>
            <a:ext cx="1922140" cy="348327"/>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ENGINEERING</a:t>
            </a:r>
          </a:p>
        </p:txBody>
      </p:sp>
    </p:spTree>
    <p:extLst>
      <p:ext uri="{BB962C8B-B14F-4D97-AF65-F5344CB8AC3E}">
        <p14:creationId xmlns:p14="http://schemas.microsoft.com/office/powerpoint/2010/main" val="3741657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F880-93A9-F6E1-699B-D10CCB87A2BE}"/>
            </a:ext>
          </a:extLst>
        </p:cNvPr>
        <p:cNvGrpSpPr/>
        <p:nvPr/>
      </p:nvGrpSpPr>
      <p:grpSpPr>
        <a:xfrm>
          <a:off x="0" y="0"/>
          <a:ext cx="0" cy="0"/>
          <a:chOff x="0" y="0"/>
          <a:chExt cx="0" cy="0"/>
        </a:xfrm>
      </p:grpSpPr>
      <p:pic>
        <p:nvPicPr>
          <p:cNvPr id="3" name="pasted-movie.png" descr="pasted-movie.png">
            <a:extLst>
              <a:ext uri="{FF2B5EF4-FFF2-40B4-BE49-F238E27FC236}">
                <a16:creationId xmlns:a16="http://schemas.microsoft.com/office/drawing/2014/main" id="{8E87EBBF-6500-40A9-3C4E-05844658799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9" name="TextBox 8">
            <a:extLst>
              <a:ext uri="{FF2B5EF4-FFF2-40B4-BE49-F238E27FC236}">
                <a16:creationId xmlns:a16="http://schemas.microsoft.com/office/drawing/2014/main" id="{90D92877-B2A3-5CF7-0AE0-5B4E3BD10644}"/>
              </a:ext>
            </a:extLst>
          </p:cNvPr>
          <p:cNvSpPr txBox="1"/>
          <p:nvPr/>
        </p:nvSpPr>
        <p:spPr>
          <a:xfrm>
            <a:off x="304802" y="297963"/>
            <a:ext cx="11729077" cy="461665"/>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What </a:t>
            </a:r>
            <a:r>
              <a:rPr kumimoji="0" lang="en-US" sz="2400" b="1" i="0" u="none" strike="noStrike" kern="1200" cap="none" spc="0" normalizeH="0" baseline="0" noProof="0" dirty="0" err="1">
                <a:ln>
                  <a:noFill/>
                </a:ln>
                <a:solidFill>
                  <a:prstClr val="black"/>
                </a:solidFill>
                <a:effectLst/>
                <a:uLnTx/>
                <a:uFillTx/>
                <a:latin typeface="Work Sans" pitchFamily="2" charset="77"/>
                <a:sym typeface="LabGrotesque-Black"/>
              </a:rPr>
              <a:t>CrewAI</a:t>
            </a:r>
            <a:r>
              <a:rPr kumimoji="0" lang="en-US" sz="2400" b="1" i="0" u="none" strike="noStrike" kern="1200" cap="none" spc="0" normalizeH="0" baseline="0" noProof="0" dirty="0">
                <a:ln>
                  <a:noFill/>
                </a:ln>
                <a:solidFill>
                  <a:prstClr val="black"/>
                </a:solidFill>
                <a:effectLst/>
                <a:uLnTx/>
                <a:uFillTx/>
                <a:latin typeface="Work Sans" pitchFamily="2" charset="77"/>
                <a:sym typeface="LabGrotesque-Black"/>
              </a:rPr>
              <a:t> Says</a:t>
            </a:r>
            <a:endParaRPr kumimoji="0" lang="en-US" sz="2400" b="0" i="0" u="none" strike="noStrike" kern="1200" cap="none" spc="0" normalizeH="0" baseline="0" noProof="0" dirty="0">
              <a:ln>
                <a:noFill/>
              </a:ln>
              <a:solidFill>
                <a:prstClr val="black"/>
              </a:solidFill>
              <a:effectLst/>
              <a:uLnTx/>
              <a:uFillTx/>
              <a:latin typeface="Work Sans" pitchFamily="2" charset="77"/>
              <a:sym typeface="LabGrotesque-Black"/>
            </a:endParaRPr>
          </a:p>
        </p:txBody>
      </p:sp>
      <p:pic>
        <p:nvPicPr>
          <p:cNvPr id="2" name="Picture 1">
            <a:extLst>
              <a:ext uri="{FF2B5EF4-FFF2-40B4-BE49-F238E27FC236}">
                <a16:creationId xmlns:a16="http://schemas.microsoft.com/office/drawing/2014/main" id="{C198C23A-F563-4CC9-433D-57A8E5D4BC24}"/>
              </a:ext>
            </a:extLst>
          </p:cNvPr>
          <p:cNvPicPr>
            <a:picLocks noChangeAspect="1"/>
          </p:cNvPicPr>
          <p:nvPr/>
        </p:nvPicPr>
        <p:blipFill>
          <a:blip r:embed="rId4"/>
          <a:stretch>
            <a:fillRect/>
          </a:stretch>
        </p:blipFill>
        <p:spPr>
          <a:xfrm>
            <a:off x="2624817" y="1166849"/>
            <a:ext cx="7887748" cy="4732647"/>
          </a:xfrm>
          <a:prstGeom prst="rect">
            <a:avLst/>
          </a:prstGeom>
        </p:spPr>
      </p:pic>
      <p:sp>
        <p:nvSpPr>
          <p:cNvPr id="5" name="TextBox 4">
            <a:extLst>
              <a:ext uri="{FF2B5EF4-FFF2-40B4-BE49-F238E27FC236}">
                <a16:creationId xmlns:a16="http://schemas.microsoft.com/office/drawing/2014/main" id="{839E7FAF-4CAE-02ED-8705-9C4DF45CCDF6}"/>
              </a:ext>
            </a:extLst>
          </p:cNvPr>
          <p:cNvSpPr txBox="1"/>
          <p:nvPr/>
        </p:nvSpPr>
        <p:spPr>
          <a:xfrm>
            <a:off x="3518193" y="6132832"/>
            <a:ext cx="6100996"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hlinkClick r:id="rId5"/>
              </a:rPr>
              <a:t>https://github.com/crewAIInc/crewAI?tab=readme-ov-file#how-crewai-compares</a:t>
            </a:r>
            <a:endParaRPr kumimoji="0" lang="en-US" sz="1200" b="0" i="1"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34136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73E2D-8D0F-B311-0FC4-6D96E9DB79BC}"/>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901D36C5-0BF2-1EE1-39F4-73BC35D7DC5F}"/>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Hands-on Tutorial</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76AC671-55AC-D33F-A2A2-B51C74E6A49E}"/>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249186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25D28-ACD5-185C-8609-BF0930379EB2}"/>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2DD637E-FA40-F6C6-61E2-F5F878683F09}"/>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Assessment (14%)</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7A7DEBF4-1976-628E-96D3-79F6446BBE7D}"/>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879224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4F763F7A-B037-B285-69C0-4484EAEAE52F}"/>
            </a:ext>
          </a:extLst>
        </p:cNvPr>
        <p:cNvGrpSpPr/>
        <p:nvPr/>
      </p:nvGrpSpPr>
      <p:grpSpPr>
        <a:xfrm>
          <a:off x="0" y="0"/>
          <a:ext cx="0" cy="0"/>
          <a:chOff x="0" y="0"/>
          <a:chExt cx="0" cy="0"/>
        </a:xfrm>
      </p:grpSpPr>
      <p:sp>
        <p:nvSpPr>
          <p:cNvPr id="119" name="Google Shape;119;p1">
            <a:extLst>
              <a:ext uri="{FF2B5EF4-FFF2-40B4-BE49-F238E27FC236}">
                <a16:creationId xmlns:a16="http://schemas.microsoft.com/office/drawing/2014/main" id="{CB6106D3-80AD-B75C-A560-92486FC79D6A}"/>
              </a:ext>
            </a:extLst>
          </p:cNvPr>
          <p:cNvSpPr txBox="1"/>
          <p:nvPr/>
        </p:nvSpPr>
        <p:spPr>
          <a:xfrm>
            <a:off x="701040" y="3429001"/>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FFFFFF"/>
                </a:solidFill>
                <a:effectLst/>
                <a:uLnTx/>
                <a:uFillTx/>
                <a:latin typeface="Poppins"/>
                <a:ea typeface="+mn-ea"/>
                <a:cs typeface="Poppins"/>
                <a:sym typeface="Poppins"/>
              </a:rPr>
              <a:t>Day 4: Deep-Dive into AI Gateway</a:t>
            </a:r>
            <a:endParaRPr kumimoji="0" lang="en-US" sz="2000" b="0" i="0" u="none" strike="noStrike" kern="0" cap="none" spc="0" normalizeH="0" baseline="0" noProof="0" dirty="0">
              <a:ln>
                <a:noFill/>
              </a:ln>
              <a:solidFill>
                <a:srgbClr val="000000"/>
              </a:solidFill>
              <a:effectLst/>
              <a:uLnTx/>
              <a:uFillTx/>
              <a:latin typeface="LabGrotesque-Bold"/>
              <a:ea typeface="+mn-ea"/>
              <a:cs typeface="+mn-cs"/>
              <a:sym typeface="LabGrotesque-Bold"/>
            </a:endParaRPr>
          </a:p>
        </p:txBody>
      </p:sp>
      <p:sp>
        <p:nvSpPr>
          <p:cNvPr id="2" name="TextBox 1">
            <a:extLst>
              <a:ext uri="{FF2B5EF4-FFF2-40B4-BE49-F238E27FC236}">
                <a16:creationId xmlns:a16="http://schemas.microsoft.com/office/drawing/2014/main" id="{3CB5BFE7-A3F8-45DA-AA2F-228E00C26976}"/>
              </a:ext>
            </a:extLst>
          </p:cNvPr>
          <p:cNvSpPr txBox="1"/>
          <p:nvPr/>
        </p:nvSpPr>
        <p:spPr>
          <a:xfrm>
            <a:off x="10496733" y="418012"/>
            <a:ext cx="184731" cy="502766"/>
          </a:xfrm>
          <a:prstGeom prst="rect">
            <a:avLst/>
          </a:prstGeom>
          <a:noFill/>
        </p:spPr>
        <p:txBody>
          <a:bodyPr wrap="none" rtlCol="0">
            <a:spAutoFit/>
          </a:bodyPr>
          <a:lstStyle/>
          <a:p>
            <a:pPr marL="0" marR="0" lvl="0" indent="0" algn="l" defTabSz="412750" rtl="0" eaLnBrk="1" fontAlgn="auto" latinLnBrk="0" hangingPunct="0">
              <a:lnSpc>
                <a:spcPct val="100000"/>
              </a:lnSpc>
              <a:spcBef>
                <a:spcPts val="0"/>
              </a:spcBef>
              <a:spcAft>
                <a:spcPts val="0"/>
              </a:spcAft>
              <a:buClrTx/>
              <a:buSzTx/>
              <a:buFontTx/>
              <a:buNone/>
              <a:tabLst/>
              <a:defRPr/>
            </a:pPr>
            <a:endParaRPr kumimoji="0" lang="en-US" sz="2667" b="0" i="0" u="none" strike="noStrike" kern="0" cap="none" spc="0" normalizeH="0" baseline="0" noProof="0">
              <a:ln>
                <a:noFill/>
              </a:ln>
              <a:solidFill>
                <a:srgbClr val="000000"/>
              </a:solidFill>
              <a:effectLst/>
              <a:uLnTx/>
              <a:uFillTx/>
              <a:latin typeface="LabGrotesque-Bold"/>
              <a:ea typeface="+mn-ea"/>
              <a:cs typeface="+mn-cs"/>
              <a:sym typeface="LabGrotesque-Bold"/>
            </a:endParaRPr>
          </a:p>
        </p:txBody>
      </p:sp>
    </p:spTree>
    <p:extLst>
      <p:ext uri="{BB962C8B-B14F-4D97-AF65-F5344CB8AC3E}">
        <p14:creationId xmlns:p14="http://schemas.microsoft.com/office/powerpoint/2010/main" val="8360572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ED880DA-B124-5802-6124-C0435F649945}"/>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D4CB693-E159-58BE-F2A3-677CE84FF312}"/>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lumMod val="85000"/>
                    <a:lumOff val="15000"/>
                  </a:srgbClr>
                </a:solidFill>
                <a:effectLst/>
                <a:uLnTx/>
                <a:uFillTx/>
                <a:latin typeface="Poppins"/>
                <a:ea typeface="+mn-ea"/>
                <a:cs typeface="Poppins"/>
                <a:sym typeface="Poppins"/>
              </a:rPr>
              <a:t>Module 7: Deep-Dive into AI Gateway</a:t>
            </a:r>
            <a:endParaRPr kumimoji="0" lang="en-US" sz="2000" b="0" i="0" u="none" strike="noStrike" kern="0" cap="none" spc="0" normalizeH="0" baseline="0" noProof="0" dirty="0">
              <a:ln>
                <a:noFill/>
              </a:ln>
              <a:solidFill>
                <a:srgbClr val="000000">
                  <a:lumMod val="85000"/>
                  <a:lumOff val="15000"/>
                </a:srgbClr>
              </a:solidFill>
              <a:effectLst/>
              <a:uLnTx/>
              <a:uFillTx/>
              <a:latin typeface="LabGrotesque-Bold"/>
              <a:ea typeface="+mn-ea"/>
              <a:cs typeface="+mn-cs"/>
              <a:sym typeface="LabGrotesque-Bold"/>
            </a:endParaRPr>
          </a:p>
        </p:txBody>
      </p:sp>
      <p:pic>
        <p:nvPicPr>
          <p:cNvPr id="4" name="pasted-movie.png" descr="pasted-movie.png">
            <a:extLst>
              <a:ext uri="{FF2B5EF4-FFF2-40B4-BE49-F238E27FC236}">
                <a16:creationId xmlns:a16="http://schemas.microsoft.com/office/drawing/2014/main" id="{C4EB52A7-D085-0C60-CAB8-005F6F4C58C7}"/>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573281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C41CB-61FB-23AA-4CF8-F91AECD7AFF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8E5606D3-C414-ED1B-94CF-65FB781C0AB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Problem</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B0ED0F-69AA-8AD3-0763-431C9CE8354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2633530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8B7B-C043-E442-B6A8-BBAFEC100090}"/>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B0B225E4-6273-BA42-5CB3-AFEA9BA385A4}"/>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1191DDF4-A778-DC90-5076-4334DAA64D20}"/>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Productionizing Nightmare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Prototyping with GenAI is easy.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Moving to production with a decentralized approach is messy.</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This applies to both open-source and proprietary models.</a:t>
            </a:r>
          </a:p>
        </p:txBody>
      </p:sp>
      <p:pic>
        <p:nvPicPr>
          <p:cNvPr id="32" name="Picture 31">
            <a:extLst>
              <a:ext uri="{FF2B5EF4-FFF2-40B4-BE49-F238E27FC236}">
                <a16:creationId xmlns:a16="http://schemas.microsoft.com/office/drawing/2014/main" id="{A4F1B7A9-591D-FB85-B44A-4ACB1F99F709}"/>
              </a:ext>
            </a:extLst>
          </p:cNvPr>
          <p:cNvPicPr>
            <a:picLocks noChangeAspect="1"/>
          </p:cNvPicPr>
          <p:nvPr/>
        </p:nvPicPr>
        <p:blipFill>
          <a:blip r:embed="rId4"/>
          <a:stretch>
            <a:fillRect/>
          </a:stretch>
        </p:blipFill>
        <p:spPr>
          <a:xfrm>
            <a:off x="3128419" y="2972133"/>
            <a:ext cx="6502401" cy="3543300"/>
          </a:xfrm>
          <a:prstGeom prst="rect">
            <a:avLst/>
          </a:prstGeom>
        </p:spPr>
      </p:pic>
    </p:spTree>
    <p:extLst>
      <p:ext uri="{BB962C8B-B14F-4D97-AF65-F5344CB8AC3E}">
        <p14:creationId xmlns:p14="http://schemas.microsoft.com/office/powerpoint/2010/main" val="719234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10BCB-F85F-4F22-8460-A0698D742C98}"/>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A3DD8F4E-F7C1-8B95-6502-D915EE0EFDC1}"/>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Real-Life Scenarios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A18D91A7-0E31-BE32-79D9-90DE028664D5}"/>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5437571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4A9DE9-6A56-EC53-12A3-DAA0CFB4BF45}"/>
              </a:ext>
            </a:extLst>
          </p:cNvPr>
          <p:cNvPicPr>
            <a:picLocks noChangeAspect="1"/>
          </p:cNvPicPr>
          <p:nvPr/>
        </p:nvPicPr>
        <p:blipFill>
          <a:blip r:embed="rId3"/>
          <a:srcRect t="-1617" b="-2121"/>
          <a:stretch>
            <a:fillRect/>
          </a:stretch>
        </p:blipFill>
        <p:spPr>
          <a:xfrm>
            <a:off x="141732" y="176959"/>
            <a:ext cx="6269736" cy="6504081"/>
          </a:xfrm>
          <a:prstGeom prst="rect">
            <a:avLst/>
          </a:prstGeom>
          <a:noFill/>
        </p:spPr>
      </p:pic>
      <p:sp>
        <p:nvSpPr>
          <p:cNvPr id="10" name="Content Placeholder 3">
            <a:extLst>
              <a:ext uri="{FF2B5EF4-FFF2-40B4-BE49-F238E27FC236}">
                <a16:creationId xmlns:a16="http://schemas.microsoft.com/office/drawing/2014/main" id="{32D85391-4A70-A504-5404-7778558CCDA0}"/>
              </a:ext>
            </a:extLst>
          </p:cNvPr>
          <p:cNvSpPr>
            <a:spLocks noGrp="1"/>
          </p:cNvSpPr>
          <p:nvPr>
            <p:ph sz="half" idx="2"/>
          </p:nvPr>
        </p:nvSpPr>
        <p:spPr>
          <a:xfrm>
            <a:off x="6663267" y="378192"/>
            <a:ext cx="5181600" cy="6217709"/>
          </a:xfrm>
        </p:spPr>
        <p:txBody>
          <a:bodyPr>
            <a:normAutofit/>
          </a:bodyPr>
          <a:lstStyle/>
          <a:p>
            <a:pPr marL="0" lvl="0" indent="0" algn="ctr" defTabSz="457200">
              <a:lnSpc>
                <a:spcPct val="100000"/>
              </a:lnSpc>
              <a:spcBef>
                <a:spcPts val="0"/>
              </a:spcBef>
              <a:buNone/>
              <a:defRPr/>
            </a:pPr>
            <a:r>
              <a:rPr lang="en-IN" sz="2000" b="1" dirty="0">
                <a:latin typeface="Work Sans" pitchFamily="2" charset="77"/>
              </a:rPr>
              <a:t>The Compliance &amp; Audit Nightmare </a:t>
            </a:r>
            <a:endParaRPr kumimoji="0" lang="en-IN" sz="2000" b="1"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teams are handling sensitive data.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Without a centralized, verifiable record of every prompt and response, you lack an auditable chain of custody.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prove data was handled securely in a regulatory audit.</a:t>
            </a:r>
            <a:endParaRPr lang="en-US" dirty="0"/>
          </a:p>
          <a:p>
            <a:pPr marL="0" indent="0">
              <a:buNone/>
            </a:pPr>
            <a:endParaRPr lang="en-US" sz="2000" dirty="0"/>
          </a:p>
          <a:p>
            <a:pPr marL="0" indent="0">
              <a:buNone/>
            </a:pPr>
            <a:endParaRPr lang="en-US" dirty="0"/>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What if you had to tell your CEO</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20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dirty="0">
                <a:solidFill>
                  <a:srgbClr val="00B0F0"/>
                </a:solidFill>
                <a:latin typeface="Work Sans" pitchFamily="2" charset="77"/>
                <a:sym typeface="LabGrotesque-Black"/>
              </a:rPr>
              <a:t>t</a:t>
            </a:r>
            <a:r>
              <a:rPr lang="en-US" sz="1800" dirty="0">
                <a:solidFill>
                  <a:srgbClr val="00B0F0"/>
                </a:solidFill>
                <a:latin typeface="Work Sans" pitchFamily="2" charset="77"/>
                <a:sym typeface="LabGrotesque-Black"/>
              </a:rPr>
              <a:t>hat a mission-critical AI project was on hold because your company could face a multimillion-dollar fine for non-compliance?</a:t>
            </a:r>
            <a:endParaRPr lang="en-US" sz="1800" dirty="0"/>
          </a:p>
        </p:txBody>
      </p:sp>
      <p:pic>
        <p:nvPicPr>
          <p:cNvPr id="4" name="pasted-movie.png" descr="pasted-movie.png">
            <a:extLst>
              <a:ext uri="{FF2B5EF4-FFF2-40B4-BE49-F238E27FC236}">
                <a16:creationId xmlns:a16="http://schemas.microsoft.com/office/drawing/2014/main" id="{3018CD15-5257-AABF-08BD-3C00B1BB82C6}"/>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77E6F116-4C1A-E593-EA68-F005D2320366}"/>
              </a:ext>
            </a:extLst>
          </p:cNvPr>
          <p:cNvSpPr/>
          <p:nvPr/>
        </p:nvSpPr>
        <p:spPr>
          <a:xfrm>
            <a:off x="6568325" y="4279683"/>
            <a:ext cx="5465554" cy="2335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43B28610-789D-BA0A-89FF-B75FEE1A7A59}"/>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1</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43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093C5-0CED-7796-76A4-DB1F6A75B922}"/>
            </a:ext>
          </a:extLst>
        </p:cNvPr>
        <p:cNvGrpSpPr/>
        <p:nvPr/>
      </p:nvGrpSpPr>
      <p:grpSpPr>
        <a:xfrm>
          <a:off x="0" y="0"/>
          <a:ext cx="0" cy="0"/>
          <a:chOff x="0" y="0"/>
          <a:chExt cx="0" cy="0"/>
        </a:xfrm>
      </p:grpSpPr>
      <p:pic>
        <p:nvPicPr>
          <p:cNvPr id="5" name="pasted-movie.png" descr="pasted-movie.png">
            <a:extLst>
              <a:ext uri="{FF2B5EF4-FFF2-40B4-BE49-F238E27FC236}">
                <a16:creationId xmlns:a16="http://schemas.microsoft.com/office/drawing/2014/main" id="{11B0C1EB-8C2C-DCE5-20BD-D5772DA64EC8}"/>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6" name="Content Placeholder 3">
            <a:extLst>
              <a:ext uri="{FF2B5EF4-FFF2-40B4-BE49-F238E27FC236}">
                <a16:creationId xmlns:a16="http://schemas.microsoft.com/office/drawing/2014/main" id="{1ECECD36-51E7-2239-C15A-D364ED3F38D8}"/>
              </a:ext>
            </a:extLst>
          </p:cNvPr>
          <p:cNvSpPr txBox="1">
            <a:spLocks/>
          </p:cNvSpPr>
          <p:nvPr/>
        </p:nvSpPr>
        <p:spPr>
          <a:xfrm>
            <a:off x="6709002" y="507711"/>
            <a:ext cx="5276935" cy="6217709"/>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Unpredictable Budget &amp; Vendor Lock-in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Each business unit manages its own budget and vendor contracts.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 No central way to monitor token usage or set granular spending caps.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You're locked into a single vendor's pricing, making it impossible to switch when better options are available.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0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rPr>
              <a:t>Imagine trying to explain to CFO</a:t>
            </a: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endParaRPr>
          </a:p>
          <a:p>
            <a:pPr marL="0" marR="0" lvl="0" indent="0" algn="ctr"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1800" b="0" i="0" u="none" strike="noStrike" kern="1200" cap="none" spc="0" normalizeH="0" baseline="0" noProof="0" dirty="0">
                <a:ln>
                  <a:noFill/>
                </a:ln>
                <a:solidFill>
                  <a:srgbClr val="00B0F0"/>
                </a:solidFill>
                <a:effectLst/>
                <a:uLnTx/>
                <a:uFillTx/>
                <a:latin typeface="Work Sans" pitchFamily="2" charset="77"/>
                <a:ea typeface="LabGrotesque-Black"/>
                <a:cs typeface="LabGrotesque-Black"/>
                <a:sym typeface="LabGrotesque-Black"/>
              </a:rPr>
              <a:t>that your company's AI spend is growing by 30% month-over-month, and you have no way to prove which teams are responsible or how to rein it in.</a:t>
            </a:r>
            <a:endParaRPr kumimoji="0" lang="en-US" sz="1800" b="1" i="0" u="none" strike="noStrike" kern="1200" cap="none" spc="0" normalizeH="0" baseline="0" noProof="0" dirty="0">
              <a:ln>
                <a:noFill/>
              </a:ln>
              <a:solidFill>
                <a:srgbClr val="7030A0"/>
              </a:solidFill>
              <a:effectLst/>
              <a:uLnTx/>
              <a:uFillTx/>
              <a:latin typeface="Work Sans" pitchFamily="2" charset="77"/>
              <a:ea typeface="LabGrotesque-Black"/>
              <a:cs typeface="LabGrotesque-Black"/>
              <a:sym typeface="LabGrotesque-Black"/>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pic>
        <p:nvPicPr>
          <p:cNvPr id="9" name="Picture 8">
            <a:extLst>
              <a:ext uri="{FF2B5EF4-FFF2-40B4-BE49-F238E27FC236}">
                <a16:creationId xmlns:a16="http://schemas.microsoft.com/office/drawing/2014/main" id="{555DC799-E0DD-AA98-94E7-C27413E6CB96}"/>
              </a:ext>
            </a:extLst>
          </p:cNvPr>
          <p:cNvPicPr>
            <a:picLocks noChangeAspect="1"/>
          </p:cNvPicPr>
          <p:nvPr/>
        </p:nvPicPr>
        <p:blipFill>
          <a:blip r:embed="rId4"/>
          <a:srcRect l="22786" r="22786"/>
          <a:stretch>
            <a:fillRect/>
          </a:stretch>
        </p:blipFill>
        <p:spPr>
          <a:xfrm>
            <a:off x="141732" y="440778"/>
            <a:ext cx="6210343" cy="6217709"/>
          </a:xfrm>
          <a:prstGeom prst="rect">
            <a:avLst/>
          </a:prstGeom>
        </p:spPr>
      </p:pic>
      <p:sp>
        <p:nvSpPr>
          <p:cNvPr id="11" name="Rectangle 10">
            <a:extLst>
              <a:ext uri="{FF2B5EF4-FFF2-40B4-BE49-F238E27FC236}">
                <a16:creationId xmlns:a16="http://schemas.microsoft.com/office/drawing/2014/main" id="{3E286228-0F9B-D495-CC6E-356C99C2C96F}"/>
              </a:ext>
            </a:extLst>
          </p:cNvPr>
          <p:cNvSpPr/>
          <p:nvPr/>
        </p:nvSpPr>
        <p:spPr>
          <a:xfrm>
            <a:off x="6568325" y="4540209"/>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1310DC92-A15F-5648-DD5F-8F8A632EAD94}"/>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2</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3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314BE-7C91-5D96-4B3F-A8D96D84567E}"/>
            </a:ext>
          </a:extLst>
        </p:cNvPr>
        <p:cNvGrpSpPr/>
        <p:nvPr/>
      </p:nvGrpSpPr>
      <p:grpSpPr>
        <a:xfrm>
          <a:off x="0" y="0"/>
          <a:ext cx="0" cy="0"/>
          <a:chOff x="0" y="0"/>
          <a:chExt cx="0" cy="0"/>
        </a:xfrm>
      </p:grpSpPr>
      <p:pic>
        <p:nvPicPr>
          <p:cNvPr id="11" name="pasted-movie.png" descr="pasted-movie.png">
            <a:extLst>
              <a:ext uri="{FF2B5EF4-FFF2-40B4-BE49-F238E27FC236}">
                <a16:creationId xmlns:a16="http://schemas.microsoft.com/office/drawing/2014/main" id="{B178372C-89D3-A0A2-DE54-33557BF2AAE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pic>
        <p:nvPicPr>
          <p:cNvPr id="13" name="Picture 2" descr="Neural Networks From Scratch - victorzhou.com">
            <a:extLst>
              <a:ext uri="{FF2B5EF4-FFF2-40B4-BE49-F238E27FC236}">
                <a16:creationId xmlns:a16="http://schemas.microsoft.com/office/drawing/2014/main" id="{2563B103-CD76-9E12-D3D8-5C5F41541E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 r="11034" b="-1"/>
          <a:stretch/>
        </p:blipFill>
        <p:spPr bwMode="auto">
          <a:xfrm>
            <a:off x="0" y="2925664"/>
            <a:ext cx="3920800" cy="22054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4" descr="The Transformer Model - MachineLearningMastery.com">
            <a:extLst>
              <a:ext uri="{FF2B5EF4-FFF2-40B4-BE49-F238E27FC236}">
                <a16:creationId xmlns:a16="http://schemas.microsoft.com/office/drawing/2014/main" id="{48F806B2-420D-A3BD-450A-7BE8E111D7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2645" y="1667287"/>
            <a:ext cx="3022195" cy="4258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20F5DA5-8D0B-3DD3-E5F6-E90C12739CB1}"/>
              </a:ext>
            </a:extLst>
          </p:cNvPr>
          <p:cNvSpPr txBox="1"/>
          <p:nvPr/>
        </p:nvSpPr>
        <p:spPr>
          <a:xfrm>
            <a:off x="700687" y="1044697"/>
            <a:ext cx="3142207"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First came Neural Networks…</a:t>
            </a:r>
          </a:p>
        </p:txBody>
      </p:sp>
      <p:sp>
        <p:nvSpPr>
          <p:cNvPr id="16" name="TextBox 15">
            <a:extLst>
              <a:ext uri="{FF2B5EF4-FFF2-40B4-BE49-F238E27FC236}">
                <a16:creationId xmlns:a16="http://schemas.microsoft.com/office/drawing/2014/main" id="{E2417814-CA6A-EC76-95D9-059C01CBF74A}"/>
              </a:ext>
            </a:extLst>
          </p:cNvPr>
          <p:cNvSpPr txBox="1"/>
          <p:nvPr/>
        </p:nvSpPr>
        <p:spPr>
          <a:xfrm>
            <a:off x="4292525" y="1082653"/>
            <a:ext cx="347987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Then Google released Transformers!</a:t>
            </a:r>
          </a:p>
        </p:txBody>
      </p:sp>
      <p:sp>
        <p:nvSpPr>
          <p:cNvPr id="17" name="TextBox 16">
            <a:extLst>
              <a:ext uri="{FF2B5EF4-FFF2-40B4-BE49-F238E27FC236}">
                <a16:creationId xmlns:a16="http://schemas.microsoft.com/office/drawing/2014/main" id="{02D968DA-039C-6D17-994E-7383470A4ABC}"/>
              </a:ext>
            </a:extLst>
          </p:cNvPr>
          <p:cNvSpPr txBox="1"/>
          <p:nvPr/>
        </p:nvSpPr>
        <p:spPr>
          <a:xfrm>
            <a:off x="2778043" y="6273226"/>
            <a:ext cx="723467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Work Sans" pitchFamily="2" charset="77"/>
              </a:rPr>
              <a:t>Since then, the landscape of Generative AI is rapidly evolving!</a:t>
            </a:r>
          </a:p>
        </p:txBody>
      </p:sp>
      <p:sp>
        <p:nvSpPr>
          <p:cNvPr id="18" name="TextBox 17">
            <a:extLst>
              <a:ext uri="{FF2B5EF4-FFF2-40B4-BE49-F238E27FC236}">
                <a16:creationId xmlns:a16="http://schemas.microsoft.com/office/drawing/2014/main" id="{59D7F946-E475-1E3D-C080-36D4A7805E6F}"/>
              </a:ext>
            </a:extLst>
          </p:cNvPr>
          <p:cNvSpPr txBox="1"/>
          <p:nvPr/>
        </p:nvSpPr>
        <p:spPr>
          <a:xfrm>
            <a:off x="8319610" y="1082653"/>
            <a:ext cx="373531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Work Sans" pitchFamily="2" charset="77"/>
              </a:rPr>
              <a:t>ChatGPT shook the world in Nov-22</a:t>
            </a:r>
          </a:p>
        </p:txBody>
      </p:sp>
      <p:pic>
        <p:nvPicPr>
          <p:cNvPr id="19" name="Picture 18" descr="Exclusive: ChatGPT traffic slips again for third month in a row | Reuters">
            <a:extLst>
              <a:ext uri="{FF2B5EF4-FFF2-40B4-BE49-F238E27FC236}">
                <a16:creationId xmlns:a16="http://schemas.microsoft.com/office/drawing/2014/main" id="{400131CF-EB01-84C4-58D8-B33CA6F996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8591" y="3032225"/>
            <a:ext cx="3543214" cy="24036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2E3F88E-51A8-5E8E-96CE-746DE0E8BD4F}"/>
              </a:ext>
            </a:extLst>
          </p:cNvPr>
          <p:cNvSpPr/>
          <p:nvPr/>
        </p:nvSpPr>
        <p:spPr>
          <a:xfrm rot="20071639">
            <a:off x="-113306" y="242443"/>
            <a:ext cx="1999633" cy="617084"/>
          </a:xfrm>
          <a:prstGeom prst="rect">
            <a:avLst/>
          </a:prstGeom>
          <a:solidFill>
            <a:srgbClr val="0515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Work Sans" pitchFamily="2" charset="77"/>
              </a:rPr>
              <a:t>Fundamentals became stronger</a:t>
            </a:r>
          </a:p>
        </p:txBody>
      </p:sp>
    </p:spTree>
    <p:extLst>
      <p:ext uri="{BB962C8B-B14F-4D97-AF65-F5344CB8AC3E}">
        <p14:creationId xmlns:p14="http://schemas.microsoft.com/office/powerpoint/2010/main" val="285941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0CDCF-973E-7BD1-97F7-CE449D0159F3}"/>
            </a:ext>
          </a:extLst>
        </p:cNvPr>
        <p:cNvGrpSpPr/>
        <p:nvPr/>
      </p:nvGrpSpPr>
      <p:grpSpPr>
        <a:xfrm>
          <a:off x="0" y="0"/>
          <a:ext cx="0" cy="0"/>
          <a:chOff x="0" y="0"/>
          <a:chExt cx="0" cy="0"/>
        </a:xfrm>
      </p:grpSpPr>
      <p:sp>
        <p:nvSpPr>
          <p:cNvPr id="10" name="Content Placeholder 3">
            <a:extLst>
              <a:ext uri="{FF2B5EF4-FFF2-40B4-BE49-F238E27FC236}">
                <a16:creationId xmlns:a16="http://schemas.microsoft.com/office/drawing/2014/main" id="{B381D54A-11AF-E750-E1C7-EE0FAECD8FE8}"/>
              </a:ext>
            </a:extLst>
          </p:cNvPr>
          <p:cNvSpPr>
            <a:spLocks noGrp="1"/>
          </p:cNvSpPr>
          <p:nvPr>
            <p:ph sz="half" idx="2"/>
          </p:nvPr>
        </p:nvSpPr>
        <p:spPr>
          <a:xfrm>
            <a:off x="6663266" y="457706"/>
            <a:ext cx="5387001" cy="6217709"/>
          </a:xfrm>
        </p:spPr>
        <p:txBody>
          <a:bodyPr>
            <a:normAutofit/>
          </a:bodyPr>
          <a:lstStyle/>
          <a:p>
            <a:pPr marL="0" lvl="0" indent="0" algn="ctr" defTabSz="457200">
              <a:lnSpc>
                <a:spcPct val="100000"/>
              </a:lnSpc>
              <a:spcBef>
                <a:spcPts val="0"/>
              </a:spcBef>
              <a:buNone/>
              <a:defRPr/>
            </a:pPr>
            <a:r>
              <a:rPr lang="en-IN" sz="2000" b="1" dirty="0">
                <a:solidFill>
                  <a:prstClr val="black"/>
                </a:solidFill>
                <a:latin typeface="Work Sans" pitchFamily="2" charset="77"/>
              </a:rPr>
              <a:t>The Operational Continuity Crisis</a:t>
            </a:r>
            <a:endParaRPr kumimoji="0" lang="en-IN" sz="2000" b="1" i="0" u="none" strike="noStrike" kern="1200" cap="none" spc="0" normalizeH="0" baseline="0" noProof="0" dirty="0">
              <a:ln>
                <a:noFill/>
              </a:ln>
              <a:solidFill>
                <a:prstClr val="black"/>
              </a:solidFill>
              <a:effectLst/>
              <a:uLnTx/>
              <a:uFillTx/>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Problem: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Your GenAI application relies on a single-point-of-failure—a single LLM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Risk: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A third-party outage can bring your entire business to a halt.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The Impact: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No automatic fallbacks or load balancing to ensure uptime, leading to lost revenue and reputational damage.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800" dirty="0">
              <a:solidFill>
                <a:prstClr val="black"/>
              </a:solidFill>
              <a:latin typeface="Work Sans" pitchFamily="2" charset="77"/>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2000" b="1" dirty="0">
                <a:solidFill>
                  <a:srgbClr val="7030A0"/>
                </a:solidFill>
                <a:latin typeface="Work Sans" pitchFamily="2" charset="77"/>
                <a:sym typeface="LabGrotesque-Black"/>
              </a:rPr>
              <a:t>How do you explain to your board</a:t>
            </a: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endParaRPr lang="en-US" sz="1800" dirty="0">
              <a:solidFill>
                <a:srgbClr val="00B0F0"/>
              </a:solidFill>
              <a:latin typeface="Work Sans" pitchFamily="2" charset="77"/>
              <a:sym typeface="LabGrotesque-Black"/>
            </a:endParaRPr>
          </a:p>
          <a:p>
            <a:pPr marL="0" lvl="0" indent="0" algn="ctr" defTabSz="457182" hangingPunct="0">
              <a:lnSpc>
                <a:spcPct val="100000"/>
              </a:lnSpc>
              <a:spcBef>
                <a:spcPts val="0"/>
              </a:spcBef>
              <a:buNone/>
              <a:defRPr sz="2800" b="0">
                <a:latin typeface="LabGrotesque-Black"/>
                <a:ea typeface="LabGrotesque-Black"/>
                <a:cs typeface="LabGrotesque-Black"/>
                <a:sym typeface="LabGrotesque-Black"/>
              </a:defRPr>
            </a:pPr>
            <a:r>
              <a:rPr lang="en-US" sz="1800" dirty="0">
                <a:solidFill>
                  <a:srgbClr val="00B0F0"/>
                </a:solidFill>
                <a:latin typeface="Work Sans" pitchFamily="2" charset="77"/>
                <a:sym typeface="LabGrotesque-Black"/>
              </a:rPr>
              <a:t>that you have no disaster recovery plan for your most critical AI systems?</a:t>
            </a:r>
            <a:endPar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endParaRPr>
          </a:p>
          <a:p>
            <a:pPr lvl="0" defTabSz="457182" hangingPunct="0">
              <a:defRPr sz="2800" b="0">
                <a:latin typeface="LabGrotesque-Black"/>
                <a:ea typeface="LabGrotesque-Black"/>
                <a:cs typeface="LabGrotesque-Black"/>
                <a:sym typeface="LabGrotesque-Black"/>
              </a:defRPr>
            </a:pPr>
            <a:endParaRPr lang="en-IN" sz="2400" dirty="0">
              <a:latin typeface="Work Sans" pitchFamily="2" charset="77"/>
            </a:endParaRPr>
          </a:p>
        </p:txBody>
      </p:sp>
      <p:pic>
        <p:nvPicPr>
          <p:cNvPr id="4" name="Picture 3">
            <a:extLst>
              <a:ext uri="{FF2B5EF4-FFF2-40B4-BE49-F238E27FC236}">
                <a16:creationId xmlns:a16="http://schemas.microsoft.com/office/drawing/2014/main" id="{9493FEEC-4048-B18E-27D4-FEBCC8E6E0A4}"/>
              </a:ext>
            </a:extLst>
          </p:cNvPr>
          <p:cNvPicPr>
            <a:picLocks noChangeAspect="1"/>
          </p:cNvPicPr>
          <p:nvPr/>
        </p:nvPicPr>
        <p:blipFill>
          <a:blip r:embed="rId3"/>
          <a:srcRect l="1231" r="44342"/>
          <a:stretch>
            <a:fillRect/>
          </a:stretch>
        </p:blipFill>
        <p:spPr>
          <a:xfrm>
            <a:off x="141731" y="364112"/>
            <a:ext cx="6269737" cy="6277172"/>
          </a:xfrm>
          <a:prstGeom prst="rect">
            <a:avLst/>
          </a:prstGeom>
        </p:spPr>
      </p:pic>
      <p:pic>
        <p:nvPicPr>
          <p:cNvPr id="5" name="pasted-movie.png" descr="pasted-movie.png">
            <a:extLst>
              <a:ext uri="{FF2B5EF4-FFF2-40B4-BE49-F238E27FC236}">
                <a16:creationId xmlns:a16="http://schemas.microsoft.com/office/drawing/2014/main" id="{3577399D-7C2A-13E5-1858-E3B99D0DCCE9}"/>
              </a:ext>
            </a:extLst>
          </p:cNvPr>
          <p:cNvPicPr>
            <a:picLocks noChangeAspect="1"/>
          </p:cNvPicPr>
          <p:nvPr/>
        </p:nvPicPr>
        <p:blipFill>
          <a:blip r:embed="rId4"/>
          <a:srcRect r="83605"/>
          <a:stretch>
            <a:fillRect/>
          </a:stretch>
        </p:blipFill>
        <p:spPr>
          <a:xfrm>
            <a:off x="11771332" y="122773"/>
            <a:ext cx="262547" cy="318005"/>
          </a:xfrm>
          <a:prstGeom prst="rect">
            <a:avLst/>
          </a:prstGeom>
          <a:ln w="3175">
            <a:miter lim="400000"/>
          </a:ln>
        </p:spPr>
      </p:pic>
      <p:sp>
        <p:nvSpPr>
          <p:cNvPr id="2" name="Rectangle 1">
            <a:extLst>
              <a:ext uri="{FF2B5EF4-FFF2-40B4-BE49-F238E27FC236}">
                <a16:creationId xmlns:a16="http://schemas.microsoft.com/office/drawing/2014/main" id="{B2443CBD-CAB9-8B12-D9CF-F3C1025E91D1}"/>
              </a:ext>
            </a:extLst>
          </p:cNvPr>
          <p:cNvSpPr/>
          <p:nvPr/>
        </p:nvSpPr>
        <p:spPr>
          <a:xfrm>
            <a:off x="6568325" y="4433331"/>
            <a:ext cx="5465554" cy="2122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91F75CD2-AFB0-55E0-40BD-A5613E9C579F}"/>
              </a:ext>
            </a:extLst>
          </p:cNvPr>
          <p:cNvSpPr/>
          <p:nvPr/>
        </p:nvSpPr>
        <p:spPr>
          <a:xfrm>
            <a:off x="-1" y="39646"/>
            <a:ext cx="2090057" cy="53037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Work Sans" pitchFamily="2" charset="77"/>
                <a:ea typeface="+mn-ea"/>
                <a:cs typeface="+mn-cs"/>
                <a:sym typeface="LabGrotesque-Black"/>
              </a:rPr>
              <a:t>Scenario 3</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91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FF1BD-C2AB-843F-A9E6-B4F3C821A2F7}"/>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5AEA0A38-2ABA-C0F4-42CA-B07ACB31D66C}"/>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Pain Points</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0F8C143A-410A-CD99-B854-23B8A84C8C21}"/>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2673223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EC117-53CF-8221-1D35-C36A07CF3AA4}"/>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3B5BCB77-7167-8D0C-A39E-FFCEBEA824B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7D9B8896-F6DD-806B-ACF8-6E3B23E18E26}"/>
              </a:ext>
            </a:extLst>
          </p:cNvPr>
          <p:cNvSpPr txBox="1"/>
          <p:nvPr/>
        </p:nvSpPr>
        <p:spPr>
          <a:xfrm>
            <a:off x="304802" y="342567"/>
            <a:ext cx="11305575" cy="206210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The Problems Run Deeper</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These critical business problems are caused by day-to-day technical complexities.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teams are facing a fragmented and chaotic AI stack for development, deployment and governance.</a:t>
            </a:r>
          </a:p>
        </p:txBody>
      </p:sp>
      <p:graphicFrame>
        <p:nvGraphicFramePr>
          <p:cNvPr id="5" name="Diagram 4">
            <a:extLst>
              <a:ext uri="{FF2B5EF4-FFF2-40B4-BE49-F238E27FC236}">
                <a16:creationId xmlns:a16="http://schemas.microsoft.com/office/drawing/2014/main" id="{AB09DA9C-1C00-E25A-16BD-8D47EAADE9E9}"/>
              </a:ext>
            </a:extLst>
          </p:cNvPr>
          <p:cNvGraphicFramePr/>
          <p:nvPr/>
        </p:nvGraphicFramePr>
        <p:xfrm>
          <a:off x="2993902" y="3189407"/>
          <a:ext cx="8128000" cy="2527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6220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9A9E-3ABF-ADB8-3D18-D9595B14DAB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F0C9C77A-E27C-6DBE-29E4-6F06B8ED6CD5}"/>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53A84158-15D3-DFDD-7B60-D2F51263F2D6}"/>
              </a:ext>
            </a:extLst>
          </p:cNvPr>
          <p:cNvSpPr txBox="1"/>
          <p:nvPr/>
        </p:nvSpPr>
        <p:spPr>
          <a:xfrm>
            <a:off x="304802" y="342567"/>
            <a:ext cx="7121609" cy="3293209"/>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1. Integration Maze</a:t>
            </a:r>
          </a:p>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endParaRPr kumimoji="0" lang="en-US" sz="2000" b="1" i="0" u="none" strike="noStrike" kern="1200" cap="none" spc="0" normalizeH="0" baseline="0" noProof="0" dirty="0">
              <a:ln>
                <a:noFill/>
              </a:ln>
              <a:solidFill>
                <a:srgbClr val="7030A0"/>
              </a:solidFill>
              <a:effectLst/>
              <a:uLnTx/>
              <a:uFillTx/>
              <a:latin typeface="Work Sans" pitchFamily="2" charset="77"/>
              <a:sym typeface="LabGrotesque-Black"/>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Developers write custom code for each new model.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system becomes fragile and difficult to maintain.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Switching to a new model requires a massive, time-consuming refactor.</a:t>
            </a:r>
          </a:p>
        </p:txBody>
      </p:sp>
      <p:grpSp>
        <p:nvGrpSpPr>
          <p:cNvPr id="6" name="Group 5">
            <a:extLst>
              <a:ext uri="{FF2B5EF4-FFF2-40B4-BE49-F238E27FC236}">
                <a16:creationId xmlns:a16="http://schemas.microsoft.com/office/drawing/2014/main" id="{34C5185D-CE54-9A0F-816F-777F22F0FEC4}"/>
              </a:ext>
            </a:extLst>
          </p:cNvPr>
          <p:cNvGrpSpPr/>
          <p:nvPr/>
        </p:nvGrpSpPr>
        <p:grpSpPr>
          <a:xfrm>
            <a:off x="7971155" y="929729"/>
            <a:ext cx="3435012" cy="3435012"/>
            <a:chOff x="6481624" y="3378501"/>
            <a:chExt cx="2838853" cy="2838853"/>
          </a:xfrm>
        </p:grpSpPr>
        <p:pic>
          <p:nvPicPr>
            <p:cNvPr id="1028" name="Picture 4" descr="Maze PNG Transparent Images Free Download | Vector Files | Pngtree">
              <a:extLst>
                <a:ext uri="{FF2B5EF4-FFF2-40B4-BE49-F238E27FC236}">
                  <a16:creationId xmlns:a16="http://schemas.microsoft.com/office/drawing/2014/main" id="{8CD60C24-D732-EDD5-D5C5-861BE790A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1624" y="3378501"/>
              <a:ext cx="2838853" cy="2838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ECDF531-25E7-EA9D-A404-C5BDC9C2DBC7}"/>
                </a:ext>
              </a:extLst>
            </p:cNvPr>
            <p:cNvPicPr>
              <a:picLocks noChangeAspect="1"/>
            </p:cNvPicPr>
            <p:nvPr/>
          </p:nvPicPr>
          <p:blipFill>
            <a:blip r:embed="rId5"/>
            <a:stretch>
              <a:fillRect/>
            </a:stretch>
          </p:blipFill>
          <p:spPr>
            <a:xfrm>
              <a:off x="6825724" y="5580197"/>
              <a:ext cx="352265" cy="352265"/>
            </a:xfrm>
            <a:prstGeom prst="rect">
              <a:avLst/>
            </a:prstGeom>
          </p:spPr>
        </p:pic>
        <p:pic>
          <p:nvPicPr>
            <p:cNvPr id="1032" name="Picture 8" descr="Official Gemini news and updates | Google Blog">
              <a:extLst>
                <a:ext uri="{FF2B5EF4-FFF2-40B4-BE49-F238E27FC236}">
                  <a16:creationId xmlns:a16="http://schemas.microsoft.com/office/drawing/2014/main" id="{F45CDEBC-9C18-F917-9A56-74CF92F202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1786" y="3609206"/>
              <a:ext cx="440330" cy="440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EB2C312-480E-474D-97AD-1C60504CF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1837" y="5083825"/>
              <a:ext cx="432324" cy="43232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3455B9E-8F54-1388-1EDE-D9C77ED47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6373" y="3693221"/>
              <a:ext cx="343232" cy="34323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stral Ai Icon SVG Vector &amp; PNG Free Download | UXWing">
              <a:extLst>
                <a:ext uri="{FF2B5EF4-FFF2-40B4-BE49-F238E27FC236}">
                  <a16:creationId xmlns:a16="http://schemas.microsoft.com/office/drawing/2014/main" id="{4ADBB6D9-0502-41C5-6C5F-7132F242EA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52870" y="3698503"/>
              <a:ext cx="351032" cy="3510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LaMA | Discover AI use cases">
              <a:extLst>
                <a:ext uri="{FF2B5EF4-FFF2-40B4-BE49-F238E27FC236}">
                  <a16:creationId xmlns:a16="http://schemas.microsoft.com/office/drawing/2014/main" id="{5BE6883A-E38A-E033-FC92-9616C00343A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854" t="20802" r="7235" b="19287"/>
            <a:stretch>
              <a:fillRect/>
            </a:stretch>
          </p:blipFill>
          <p:spPr bwMode="auto">
            <a:xfrm>
              <a:off x="7201769" y="4972988"/>
              <a:ext cx="295672" cy="22167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Grok Logo PNG Vectors Free Download">
              <a:extLst>
                <a:ext uri="{FF2B5EF4-FFF2-40B4-BE49-F238E27FC236}">
                  <a16:creationId xmlns:a16="http://schemas.microsoft.com/office/drawing/2014/main" id="{DE15B2EA-B21D-FB77-C006-4811477676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47746" y="4112777"/>
              <a:ext cx="375090" cy="37509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here - Partner Ecosystem | MongoDB">
              <a:extLst>
                <a:ext uri="{FF2B5EF4-FFF2-40B4-BE49-F238E27FC236}">
                  <a16:creationId xmlns:a16="http://schemas.microsoft.com/office/drawing/2014/main" id="{2DEC7AAD-90AA-8743-D062-C1DF7A9ACB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7254" y="5552764"/>
              <a:ext cx="368194" cy="36975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8BFAEE1-1AC9-771D-723B-07666A952ABB}"/>
                </a:ext>
              </a:extLst>
            </p:cNvPr>
            <p:cNvSpPr/>
            <p:nvPr/>
          </p:nvSpPr>
          <p:spPr>
            <a:xfrm>
              <a:off x="6481624" y="3499556"/>
              <a:ext cx="2838853" cy="2717797"/>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7697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1BC7A-4DFD-84EB-41B7-DC1C8DFCF808}"/>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3A7AF1F-61EE-17CF-B421-CAD58E075BD6}"/>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A9D49FA2-7490-1BD0-D811-2CC1C72FD380}"/>
              </a:ext>
            </a:extLst>
          </p:cNvPr>
          <p:cNvSpPr txBox="1"/>
          <p:nvPr/>
        </p:nvSpPr>
        <p:spPr>
          <a:xfrm>
            <a:off x="304803" y="342567"/>
            <a:ext cx="1207666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2. Inconsistency &amp; Versioning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 Prompts are hard-coded in different places.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A/B test or ensure everyone is using the latest, most effective prompt.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The same prompt can produce unpredictable results depending on the model.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p:txBody>
      </p:sp>
      <p:grpSp>
        <p:nvGrpSpPr>
          <p:cNvPr id="10" name="Group 9">
            <a:extLst>
              <a:ext uri="{FF2B5EF4-FFF2-40B4-BE49-F238E27FC236}">
                <a16:creationId xmlns:a16="http://schemas.microsoft.com/office/drawing/2014/main" id="{7FC0AB2C-D018-C3F5-98D7-B45C18F650FC}"/>
              </a:ext>
            </a:extLst>
          </p:cNvPr>
          <p:cNvGrpSpPr/>
          <p:nvPr/>
        </p:nvGrpSpPr>
        <p:grpSpPr>
          <a:xfrm>
            <a:off x="5216744" y="3020223"/>
            <a:ext cx="5594854" cy="3424020"/>
            <a:chOff x="6096000" y="1076206"/>
            <a:chExt cx="5594854" cy="3424020"/>
          </a:xfrm>
        </p:grpSpPr>
        <p:pic>
          <p:nvPicPr>
            <p:cNvPr id="7" name="Picture 6">
              <a:extLst>
                <a:ext uri="{FF2B5EF4-FFF2-40B4-BE49-F238E27FC236}">
                  <a16:creationId xmlns:a16="http://schemas.microsoft.com/office/drawing/2014/main" id="{4F1240B2-255A-DDC2-055F-32D2525A8640}"/>
                </a:ext>
              </a:extLst>
            </p:cNvPr>
            <p:cNvPicPr>
              <a:picLocks noChangeAspect="1"/>
            </p:cNvPicPr>
            <p:nvPr/>
          </p:nvPicPr>
          <p:blipFill>
            <a:blip r:embed="rId4"/>
            <a:stretch>
              <a:fillRect/>
            </a:stretch>
          </p:blipFill>
          <p:spPr>
            <a:xfrm>
              <a:off x="6247863" y="1237812"/>
              <a:ext cx="5442991" cy="3262414"/>
            </a:xfrm>
            <a:prstGeom prst="rect">
              <a:avLst/>
            </a:prstGeom>
          </p:spPr>
        </p:pic>
        <p:sp>
          <p:nvSpPr>
            <p:cNvPr id="5" name="TextBox 4">
              <a:extLst>
                <a:ext uri="{FF2B5EF4-FFF2-40B4-BE49-F238E27FC236}">
                  <a16:creationId xmlns:a16="http://schemas.microsoft.com/office/drawing/2014/main" id="{B98BE174-E106-CC47-1E0E-D72FFFB02B3C}"/>
                </a:ext>
              </a:extLst>
            </p:cNvPr>
            <p:cNvSpPr txBox="1"/>
            <p:nvPr/>
          </p:nvSpPr>
          <p:spPr>
            <a:xfrm>
              <a:off x="9630630" y="2088292"/>
              <a:ext cx="1556836"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Consistent output</a:t>
              </a:r>
            </a:p>
          </p:txBody>
        </p:sp>
        <p:sp>
          <p:nvSpPr>
            <p:cNvPr id="6" name="TextBox 5">
              <a:extLst>
                <a:ext uri="{FF2B5EF4-FFF2-40B4-BE49-F238E27FC236}">
                  <a16:creationId xmlns:a16="http://schemas.microsoft.com/office/drawing/2014/main" id="{915B0215-80C2-CC4F-40FE-2EF5C33329AA}"/>
                </a:ext>
              </a:extLst>
            </p:cNvPr>
            <p:cNvSpPr txBox="1"/>
            <p:nvPr/>
          </p:nvSpPr>
          <p:spPr>
            <a:xfrm>
              <a:off x="8692713" y="3921211"/>
              <a:ext cx="1680268"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Work Sans" pitchFamily="2" charset="77"/>
                  <a:ea typeface="+mn-ea"/>
                  <a:cs typeface="+mn-cs"/>
                </a:rPr>
                <a:t>Inconsistent output</a:t>
              </a:r>
            </a:p>
          </p:txBody>
        </p:sp>
        <p:sp>
          <p:nvSpPr>
            <p:cNvPr id="9" name="Rectangle 8">
              <a:extLst>
                <a:ext uri="{FF2B5EF4-FFF2-40B4-BE49-F238E27FC236}">
                  <a16:creationId xmlns:a16="http://schemas.microsoft.com/office/drawing/2014/main" id="{3F55112A-AD68-2501-31B8-1055536FF872}"/>
                </a:ext>
              </a:extLst>
            </p:cNvPr>
            <p:cNvSpPr/>
            <p:nvPr/>
          </p:nvSpPr>
          <p:spPr>
            <a:xfrm>
              <a:off x="6096000" y="1076206"/>
              <a:ext cx="5594854" cy="3424020"/>
            </a:xfrm>
            <a:prstGeom prst="rect">
              <a:avLst/>
            </a:prstGeom>
            <a:noFill/>
            <a:ln w="63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6594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D359-9DEC-01A6-A46D-DBE45E42C242}"/>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65C8BBB7-F2CC-1156-CA09-BAB60A66E61F}"/>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D1CFAADF-5AD9-6599-83FC-D2313CADEC33}"/>
              </a:ext>
            </a:extLst>
          </p:cNvPr>
          <p:cNvSpPr txBox="1"/>
          <p:nvPr/>
        </p:nvSpPr>
        <p:spPr>
          <a:xfrm>
            <a:off x="304802" y="342567"/>
            <a:ext cx="11305575" cy="2369880"/>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3. Scalability &amp; Reliability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Your application is at the mercy of a single model provider.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get hit with rate limits during traffic spikes, or deal with service outages.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entire application can go down with it.</a:t>
            </a:r>
          </a:p>
        </p:txBody>
      </p:sp>
      <p:pic>
        <p:nvPicPr>
          <p:cNvPr id="3" name="Picture 2" descr="A screenshot of a computer&#10;&#10;AI-generated content may be incorrect.">
            <a:extLst>
              <a:ext uri="{FF2B5EF4-FFF2-40B4-BE49-F238E27FC236}">
                <a16:creationId xmlns:a16="http://schemas.microsoft.com/office/drawing/2014/main" id="{870428BA-ABEA-BE48-BEEA-1834F8D4542D}"/>
              </a:ext>
            </a:extLst>
          </p:cNvPr>
          <p:cNvPicPr>
            <a:picLocks noChangeAspect="1"/>
          </p:cNvPicPr>
          <p:nvPr/>
        </p:nvPicPr>
        <p:blipFill>
          <a:blip r:embed="rId4"/>
          <a:stretch>
            <a:fillRect/>
          </a:stretch>
        </p:blipFill>
        <p:spPr>
          <a:xfrm>
            <a:off x="3580015" y="3313498"/>
            <a:ext cx="7772400" cy="2881658"/>
          </a:xfrm>
          <a:prstGeom prst="rect">
            <a:avLst/>
          </a:prstGeom>
        </p:spPr>
      </p:pic>
    </p:spTree>
    <p:extLst>
      <p:ext uri="{BB962C8B-B14F-4D97-AF65-F5344CB8AC3E}">
        <p14:creationId xmlns:p14="http://schemas.microsoft.com/office/powerpoint/2010/main" val="297079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F995-252D-635B-1A6A-4FC72B274D4A}"/>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7533551E-C176-0A8F-EA9E-A930870CF2D2}"/>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3FFB058E-DC52-E972-B6E5-18FCCAA8B9B9}"/>
              </a:ext>
            </a:extLst>
          </p:cNvPr>
          <p:cNvSpPr txBox="1"/>
          <p:nvPr/>
        </p:nvSpPr>
        <p:spPr>
          <a:xfrm>
            <a:off x="304802" y="342567"/>
            <a:ext cx="11305575" cy="4431983"/>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4. Lack of Governance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As you scale GenAI in your organization, you lose control over security, access, and costs.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Security: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apply a consistent security policy or centrally manage API keys.</a:t>
            </a: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Access: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enforce a standard like Role-Based Access Control (RBAC). </a:t>
            </a:r>
            <a:endPar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1" i="0" u="none" strike="noStrike" kern="1200" cap="none" spc="0" normalizeH="0" baseline="0" noProof="0" dirty="0">
              <a:ln>
                <a:noFill/>
              </a:ln>
              <a:solidFill>
                <a:prstClr val="black"/>
              </a:solidFill>
              <a:effectLst/>
              <a:uLnTx/>
              <a:uFillTx/>
              <a:latin typeface="Work Sans" pitchFamily="2" charset="77"/>
              <a:ea typeface="+mn-ea"/>
              <a:cs typeface="+mn-cs"/>
            </a:endParaRPr>
          </a:p>
          <a:p>
            <a:pPr marL="800100" marR="0" lvl="1"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Work Sans" pitchFamily="2" charset="77"/>
                <a:ea typeface="+mn-ea"/>
                <a:cs typeface="+mn-cs"/>
              </a:rPr>
              <a:t>Costs: </a:t>
            </a:r>
            <a:r>
              <a:rPr kumimoji="0" lang="en-IN" sz="1800" b="0" i="0" u="none" strike="noStrike" kern="1200" cap="none" spc="0" normalizeH="0" baseline="0" noProof="0" dirty="0">
                <a:ln>
                  <a:noFill/>
                </a:ln>
                <a:solidFill>
                  <a:prstClr val="black"/>
                </a:solidFill>
                <a:effectLst/>
                <a:uLnTx/>
                <a:uFillTx/>
                <a:latin typeface="Work Sans" pitchFamily="2" charset="77"/>
                <a:ea typeface="+mn-ea"/>
                <a:cs typeface="+mn-cs"/>
              </a:rPr>
              <a:t>You cannot set cost-based or token-based quotas for budget control.</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Every team operates in a silo, and the risk of data leakage, unauthorized access, or accidental overspending skyrockets.</a:t>
            </a:r>
          </a:p>
        </p:txBody>
      </p:sp>
    </p:spTree>
    <p:extLst>
      <p:ext uri="{BB962C8B-B14F-4D97-AF65-F5344CB8AC3E}">
        <p14:creationId xmlns:p14="http://schemas.microsoft.com/office/powerpoint/2010/main" val="26902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AC53-348D-61B2-EB95-9E42AB8BAB95}"/>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95F912E6-0484-2315-2258-0B6454A1DEE1}"/>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E9A88F58-5F6B-A8EB-9170-EE94E96DBB29}"/>
              </a:ext>
            </a:extLst>
          </p:cNvPr>
          <p:cNvSpPr txBox="1"/>
          <p:nvPr/>
        </p:nvSpPr>
        <p:spPr>
          <a:xfrm>
            <a:off x="304802" y="342567"/>
            <a:ext cx="11305575" cy="360098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5. Open-Source Integration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Integrating self-hosted, open-source models into an existing GenAI stack is a huge pain.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to handle all the infrastructure yourself (GPU scheduling, autoscaling, deployment) and lose the consistency of a unified API.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It becomes nearly impossible to manage both commercial and open-source models side-by-side.</a:t>
            </a:r>
          </a:p>
        </p:txBody>
      </p:sp>
    </p:spTree>
    <p:extLst>
      <p:ext uri="{BB962C8B-B14F-4D97-AF65-F5344CB8AC3E}">
        <p14:creationId xmlns:p14="http://schemas.microsoft.com/office/powerpoint/2010/main" val="183835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DDF69-04CF-3D00-1400-3114BC6296F7}"/>
            </a:ext>
          </a:extLst>
        </p:cNvPr>
        <p:cNvGrpSpPr/>
        <p:nvPr/>
      </p:nvGrpSpPr>
      <p:grpSpPr>
        <a:xfrm>
          <a:off x="0" y="0"/>
          <a:ext cx="0" cy="0"/>
          <a:chOff x="0" y="0"/>
          <a:chExt cx="0" cy="0"/>
        </a:xfrm>
      </p:grpSpPr>
      <p:pic>
        <p:nvPicPr>
          <p:cNvPr id="206" name="pasted-movie.png" descr="pasted-movie.png">
            <a:extLst>
              <a:ext uri="{FF2B5EF4-FFF2-40B4-BE49-F238E27FC236}">
                <a16:creationId xmlns:a16="http://schemas.microsoft.com/office/drawing/2014/main" id="{5F041197-DF06-77AC-368A-701A0FDC7EFC}"/>
              </a:ext>
            </a:extLst>
          </p:cNvPr>
          <p:cNvPicPr>
            <a:picLocks noChangeAspect="1"/>
          </p:cNvPicPr>
          <p:nvPr/>
        </p:nvPicPr>
        <p:blipFill>
          <a:blip r:embed="rId3"/>
          <a:srcRect r="83605"/>
          <a:stretch>
            <a:fillRect/>
          </a:stretch>
        </p:blipFill>
        <p:spPr>
          <a:xfrm>
            <a:off x="11771332" y="122773"/>
            <a:ext cx="262547" cy="318005"/>
          </a:xfrm>
          <a:prstGeom prst="rect">
            <a:avLst/>
          </a:prstGeom>
          <a:ln w="3175">
            <a:miter lim="400000"/>
          </a:ln>
        </p:spPr>
      </p:pic>
      <p:sp>
        <p:nvSpPr>
          <p:cNvPr id="4" name="TextBox 3">
            <a:extLst>
              <a:ext uri="{FF2B5EF4-FFF2-40B4-BE49-F238E27FC236}">
                <a16:creationId xmlns:a16="http://schemas.microsoft.com/office/drawing/2014/main" id="{007996CC-61C4-2786-1CBD-219CF6EE4BF9}"/>
              </a:ext>
            </a:extLst>
          </p:cNvPr>
          <p:cNvSpPr txBox="1"/>
          <p:nvPr/>
        </p:nvSpPr>
        <p:spPr>
          <a:xfrm>
            <a:off x="304802" y="342567"/>
            <a:ext cx="11380517" cy="2677656"/>
          </a:xfrm>
          <a:prstGeom prst="rect">
            <a:avLst/>
          </a:prstGeom>
          <a:noFill/>
        </p:spPr>
        <p:txBody>
          <a:bodyPr wrap="square">
            <a:spAutoFit/>
          </a:bodyPr>
          <a:lstStyle/>
          <a:p>
            <a:pPr marL="0" marR="0" lvl="0" indent="0" algn="l" defTabSz="457182" rtl="0" eaLnBrk="1" fontAlgn="auto" latinLnBrk="0" hangingPunct="0">
              <a:lnSpc>
                <a:spcPct val="100000"/>
              </a:lnSpc>
              <a:spcBef>
                <a:spcPts val="0"/>
              </a:spcBef>
              <a:spcAft>
                <a:spcPts val="0"/>
              </a:spcAft>
              <a:buClrTx/>
              <a:buSzTx/>
              <a:buFontTx/>
              <a:buNone/>
              <a:tabLst/>
              <a:defRPr sz="2800" b="0">
                <a:latin typeface="LabGrotesque-Black"/>
                <a:ea typeface="LabGrotesque-Black"/>
                <a:cs typeface="LabGrotesque-Black"/>
                <a:sym typeface="LabGrotesque-Black"/>
              </a:defRPr>
            </a:pPr>
            <a:r>
              <a:rPr kumimoji="0" lang="en-US" sz="2800" b="1" i="0" u="none" strike="noStrike" kern="1200" cap="none" spc="0" normalizeH="0" baseline="0" noProof="0" dirty="0">
                <a:ln>
                  <a:noFill/>
                </a:ln>
                <a:solidFill>
                  <a:srgbClr val="7030A0"/>
                </a:solidFill>
                <a:effectLst/>
                <a:uLnTx/>
                <a:uFillTx/>
                <a:latin typeface="Work Sans" pitchFamily="2" charset="77"/>
                <a:sym typeface="LabGrotesque-Black"/>
              </a:rPr>
              <a:t>6. Observability Black Hole</a:t>
            </a:r>
            <a:endParaRPr kumimoji="0" lang="en-IN" sz="2000" b="0" i="0" u="none" strike="noStrike" kern="1200" cap="none" spc="0" normalizeH="0" baseline="0" noProof="0" dirty="0">
              <a:ln>
                <a:noFill/>
              </a:ln>
              <a:solidFill>
                <a:prstClr val="black"/>
              </a:solidFill>
              <a:effectLst/>
              <a:uLnTx/>
              <a:uFillTx/>
              <a:latin typeface="Work Sans" pitchFamily="2" charset="77"/>
              <a:sym typeface="LabGrotesque-Black"/>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Problem: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When a request fails or a model hallucinates, you're flying blind.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Impact: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have no centralized way to debug.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1" i="0" u="none" strike="noStrike" kern="1200" cap="none" spc="0" normalizeH="0" baseline="0" noProof="0" dirty="0">
                <a:ln>
                  <a:noFill/>
                </a:ln>
                <a:solidFill>
                  <a:prstClr val="black"/>
                </a:solidFill>
                <a:effectLst/>
                <a:uLnTx/>
                <a:uFillTx/>
                <a:latin typeface="Work Sans" pitchFamily="2" charset="77"/>
                <a:ea typeface="+mn-ea"/>
                <a:cs typeface="+mn-cs"/>
              </a:rPr>
              <a:t>Risk: </a:t>
            </a:r>
            <a:r>
              <a:rPr kumimoji="0" lang="en-IN" sz="2000" b="0" i="0" u="none" strike="noStrike" kern="1200" cap="none" spc="0" normalizeH="0" baseline="0" noProof="0" dirty="0">
                <a:ln>
                  <a:noFill/>
                </a:ln>
                <a:solidFill>
                  <a:prstClr val="black"/>
                </a:solidFill>
                <a:effectLst/>
                <a:uLnTx/>
                <a:uFillTx/>
                <a:latin typeface="Work Sans" pitchFamily="2" charset="77"/>
                <a:ea typeface="+mn-ea"/>
                <a:cs typeface="+mn-cs"/>
              </a:rPr>
              <a:t>You can't see the history, latency, or costs, making it impossible to troubleshoot and improve.</a:t>
            </a:r>
          </a:p>
        </p:txBody>
      </p:sp>
      <p:pic>
        <p:nvPicPr>
          <p:cNvPr id="4098" name="Picture 2" descr="There Is Nothing We Can Do | Napoleon Bonaparte&quot; Poster for Sale by Artilix  | Redbubble">
            <a:extLst>
              <a:ext uri="{FF2B5EF4-FFF2-40B4-BE49-F238E27FC236}">
                <a16:creationId xmlns:a16="http://schemas.microsoft.com/office/drawing/2014/main" id="{C2488E88-8025-EC69-257D-9121CB9BF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2869" y="2774901"/>
            <a:ext cx="3871161"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5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BB6DB-7249-47C5-8695-17368DBE499B}"/>
            </a:ext>
          </a:extLst>
        </p:cNvPr>
        <p:cNvGrpSpPr/>
        <p:nvPr/>
      </p:nvGrpSpPr>
      <p:grpSpPr>
        <a:xfrm>
          <a:off x="0" y="0"/>
          <a:ext cx="0" cy="0"/>
          <a:chOff x="0" y="0"/>
          <a:chExt cx="0" cy="0"/>
        </a:xfrm>
      </p:grpSpPr>
      <p:sp>
        <p:nvSpPr>
          <p:cNvPr id="3" name="Google Shape;119;p1">
            <a:extLst>
              <a:ext uri="{FF2B5EF4-FFF2-40B4-BE49-F238E27FC236}">
                <a16:creationId xmlns:a16="http://schemas.microsoft.com/office/drawing/2014/main" id="{7C695824-CDEE-3EE1-C1A2-DABD11F98FCA}"/>
              </a:ext>
            </a:extLst>
          </p:cNvPr>
          <p:cNvSpPr txBox="1"/>
          <p:nvPr/>
        </p:nvSpPr>
        <p:spPr>
          <a:xfrm>
            <a:off x="701000" y="2836452"/>
            <a:ext cx="10790000" cy="618591"/>
          </a:xfrm>
          <a:prstGeom prst="rect">
            <a:avLst/>
          </a:prstGeom>
          <a:noFill/>
          <a:ln>
            <a:noFill/>
          </a:ln>
        </p:spPr>
        <p:txBody>
          <a:bodyPr spcFirstLastPara="1" wrap="square" lIns="91433" tIns="45700" rIns="91433" bIns="45700" anchor="b" anchorCtr="0">
            <a:spAutoFit/>
          </a:bodyPr>
          <a:lstStyle/>
          <a:p>
            <a:pPr marL="0" marR="0" lvl="0" indent="0" algn="l" defTabSz="1219170" rtl="0" eaLnBrk="1" fontAlgn="auto" latinLnBrk="0" hangingPunct="0">
              <a:lnSpc>
                <a:spcPct val="95000"/>
              </a:lnSpc>
              <a:spcBef>
                <a:spcPts val="0"/>
              </a:spcBef>
              <a:spcAft>
                <a:spcPts val="0"/>
              </a:spcAft>
              <a:buClrTx/>
              <a:buSzTx/>
              <a:buFontTx/>
              <a:buNone/>
              <a:tabLst/>
              <a:defRPr/>
            </a:pPr>
            <a:r>
              <a:rPr kumimoji="0" lang="en-US" sz="3600" b="1" i="0" u="none" strike="noStrike" kern="0" cap="none" spc="0" normalizeH="0" baseline="0" noProof="0" dirty="0">
                <a:ln>
                  <a:noFill/>
                </a:ln>
                <a:solidFill>
                  <a:schemeClr val="tx1">
                    <a:lumMod val="85000"/>
                    <a:lumOff val="15000"/>
                  </a:schemeClr>
                </a:solidFill>
                <a:effectLst/>
                <a:uLnTx/>
                <a:uFillTx/>
                <a:latin typeface="Poppins"/>
                <a:cs typeface="Poppins"/>
                <a:sym typeface="Poppins"/>
              </a:rPr>
              <a:t>The Solution: Enter AI Gateway</a:t>
            </a:r>
            <a:endParaRPr kumimoji="0" lang="en-US" sz="2000" b="0" i="0" u="none" strike="noStrike" kern="0" cap="none" spc="0" normalizeH="0" baseline="0" noProof="0" dirty="0">
              <a:ln>
                <a:noFill/>
              </a:ln>
              <a:solidFill>
                <a:schemeClr val="tx1">
                  <a:lumMod val="85000"/>
                  <a:lumOff val="15000"/>
                </a:schemeClr>
              </a:solidFill>
              <a:effectLst/>
              <a:uLnTx/>
              <a:uFillTx/>
              <a:latin typeface="LabGrotesque-Bold"/>
              <a:sym typeface="LabGrotesque-Bold"/>
            </a:endParaRPr>
          </a:p>
        </p:txBody>
      </p:sp>
      <p:pic>
        <p:nvPicPr>
          <p:cNvPr id="4" name="pasted-movie.png" descr="pasted-movie.png">
            <a:extLst>
              <a:ext uri="{FF2B5EF4-FFF2-40B4-BE49-F238E27FC236}">
                <a16:creationId xmlns:a16="http://schemas.microsoft.com/office/drawing/2014/main" id="{13D80C55-9678-8801-209B-FBF71CBB93D6}"/>
              </a:ext>
            </a:extLst>
          </p:cNvPr>
          <p:cNvPicPr>
            <a:picLocks noChangeAspect="1"/>
          </p:cNvPicPr>
          <p:nvPr/>
        </p:nvPicPr>
        <p:blipFill>
          <a:blip r:embed="rId2"/>
          <a:srcRect r="83605"/>
          <a:stretch>
            <a:fillRect/>
          </a:stretch>
        </p:blipFill>
        <p:spPr>
          <a:xfrm>
            <a:off x="11771332" y="122773"/>
            <a:ext cx="262547" cy="318005"/>
          </a:xfrm>
          <a:prstGeom prst="rect">
            <a:avLst/>
          </a:prstGeom>
          <a:ln w="3175">
            <a:miter lim="400000"/>
          </a:ln>
        </p:spPr>
      </p:pic>
    </p:spTree>
    <p:extLst>
      <p:ext uri="{BB962C8B-B14F-4D97-AF65-F5344CB8AC3E}">
        <p14:creationId xmlns:p14="http://schemas.microsoft.com/office/powerpoint/2010/main" val="1339769955"/>
      </p:ext>
    </p:extLst>
  </p:cSld>
  <p:clrMapOvr>
    <a:masterClrMapping/>
  </p:clrMapOvr>
</p:sld>
</file>

<file path=ppt/theme/theme1.xml><?xml version="1.0" encoding="utf-8"?>
<a:theme xmlns:a="http://schemas.openxmlformats.org/drawingml/2006/main" name="4_White">
  <a:themeElements>
    <a:clrScheme name="White">
      <a:dk1>
        <a:srgbClr val="000000"/>
      </a:dk1>
      <a:lt1>
        <a:srgbClr val="FFFFFF"/>
      </a:lt1>
      <a:dk2>
        <a:srgbClr val="5E5E5E"/>
      </a:dk2>
      <a:lt2>
        <a:srgbClr val="DD524C"/>
      </a:lt2>
      <a:accent1>
        <a:srgbClr val="6BCAFE"/>
      </a:accent1>
      <a:accent2>
        <a:srgbClr val="354EFA"/>
      </a:accent2>
      <a:accent3>
        <a:srgbClr val="FCEDD8"/>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52082</TotalTime>
  <Words>10020</Words>
  <Application>Microsoft Macintosh PowerPoint</Application>
  <PresentationFormat>Widescreen</PresentationFormat>
  <Paragraphs>1326</Paragraphs>
  <Slides>130</Slides>
  <Notes>88</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130</vt:i4>
      </vt:variant>
    </vt:vector>
  </HeadingPairs>
  <TitlesOfParts>
    <vt:vector size="152" baseType="lpstr">
      <vt:lpstr>Aptos</vt:lpstr>
      <vt:lpstr>Aptos Display</vt:lpstr>
      <vt:lpstr>Aptos Narrow</vt:lpstr>
      <vt:lpstr>Arial</vt:lpstr>
      <vt:lpstr>Calibri</vt:lpstr>
      <vt:lpstr>Calibri Light</vt:lpstr>
      <vt:lpstr>Cambria Math</vt:lpstr>
      <vt:lpstr>Gill Sans MT</vt:lpstr>
      <vt:lpstr>Helvetica Neue</vt:lpstr>
      <vt:lpstr>LabGrotesque-Bold</vt:lpstr>
      <vt:lpstr>Nissan Pro Regular</vt:lpstr>
      <vt:lpstr>Open Sans</vt:lpstr>
      <vt:lpstr>Open Sans Light</vt:lpstr>
      <vt:lpstr>Poppins</vt:lpstr>
      <vt:lpstr>Wingdings</vt:lpstr>
      <vt:lpstr>Wingdings 2</vt:lpstr>
      <vt:lpstr>Work Sans</vt:lpstr>
      <vt:lpstr>4_White</vt:lpstr>
      <vt:lpstr>Office Theme</vt:lpstr>
      <vt:lpstr>1_Office Theme</vt:lpstr>
      <vt:lpstr>10_Office Theme</vt:lpstr>
      <vt:lpstr>Dividend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masterclass Machine learning plus (ML+) – august 2022  </dc:title>
  <dc:creator>Anant Agarwal</dc:creator>
  <cp:lastModifiedBy>Anant Agarwal</cp:lastModifiedBy>
  <cp:revision>1910</cp:revision>
  <dcterms:created xsi:type="dcterms:W3CDTF">2022-08-13T07:56:47Z</dcterms:created>
  <dcterms:modified xsi:type="dcterms:W3CDTF">2025-09-13T15:17:44Z</dcterms:modified>
</cp:coreProperties>
</file>